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56" r:id="rId5"/>
    <p:sldId id="300" r:id="rId6"/>
    <p:sldId id="503" r:id="rId7"/>
    <p:sldId id="504" r:id="rId8"/>
    <p:sldId id="493" r:id="rId9"/>
    <p:sldId id="285" r:id="rId10"/>
    <p:sldId id="260" r:id="rId11"/>
    <p:sldId id="276" r:id="rId12"/>
    <p:sldId id="496" r:id="rId13"/>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ed Stemmler" initials="FS" lastIdx="2" clrIdx="0">
    <p:extLst>
      <p:ext uri="{19B8F6BF-5375-455C-9EA6-DF929625EA0E}">
        <p15:presenceInfo xmlns:p15="http://schemas.microsoft.com/office/powerpoint/2012/main" userId="S::fstemmler@recology.com::659a82af-9b56-499f-b708-db2421f51cd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8ED4"/>
    <a:srgbClr val="61B635"/>
    <a:srgbClr val="1D9CE3"/>
    <a:srgbClr val="FF9933"/>
    <a:srgbClr val="6A6072"/>
    <a:srgbClr val="118CD1"/>
    <a:srgbClr val="33A8BA"/>
    <a:srgbClr val="6ABA5B"/>
    <a:srgbClr val="4FAE96"/>
    <a:srgbClr val="60B5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82" autoAdjust="0"/>
    <p:restoredTop sz="81894" autoAdjust="0"/>
  </p:normalViewPr>
  <p:slideViewPr>
    <p:cSldViewPr snapToGrid="0">
      <p:cViewPr varScale="1">
        <p:scale>
          <a:sx n="106" d="100"/>
          <a:sy n="106" d="100"/>
        </p:scale>
        <p:origin x="970" y="67"/>
      </p:cViewPr>
      <p:guideLst/>
    </p:cSldViewPr>
  </p:slideViewPr>
  <p:outlineViewPr>
    <p:cViewPr>
      <p:scale>
        <a:sx n="33" d="100"/>
        <a:sy n="33" d="100"/>
      </p:scale>
      <p:origin x="0" y="-1744"/>
    </p:cViewPr>
  </p:outlineViewPr>
  <p:notesTextViewPr>
    <p:cViewPr>
      <p:scale>
        <a:sx n="1" d="1"/>
        <a:sy n="1" d="1"/>
      </p:scale>
      <p:origin x="0" y="0"/>
    </p:cViewPr>
  </p:notesTextViewPr>
  <p:sorterViewPr>
    <p:cViewPr>
      <p:scale>
        <a:sx n="89" d="100"/>
        <a:sy n="8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kki Burke" userId="6f305023-2b0f-4082-b937-cede4c61f90b" providerId="ADAL" clId="{1A9A142A-66E1-4EFF-8AAC-57BFC024254E}"/>
    <pc:docChg chg="delSld modSld">
      <pc:chgData name="Nikki Burke" userId="6f305023-2b0f-4082-b937-cede4c61f90b" providerId="ADAL" clId="{1A9A142A-66E1-4EFF-8AAC-57BFC024254E}" dt="2023-09-19T21:10:14.494" v="6" actId="6549"/>
      <pc:docMkLst>
        <pc:docMk/>
      </pc:docMkLst>
      <pc:sldChg chg="modNotesTx">
        <pc:chgData name="Nikki Burke" userId="6f305023-2b0f-4082-b937-cede4c61f90b" providerId="ADAL" clId="{1A9A142A-66E1-4EFF-8AAC-57BFC024254E}" dt="2023-09-19T21:09:39.623" v="3" actId="20577"/>
        <pc:sldMkLst>
          <pc:docMk/>
          <pc:sldMk cId="3843613926" sldId="260"/>
        </pc:sldMkLst>
      </pc:sldChg>
      <pc:sldChg chg="modNotesTx">
        <pc:chgData name="Nikki Burke" userId="6f305023-2b0f-4082-b937-cede4c61f90b" providerId="ADAL" clId="{1A9A142A-66E1-4EFF-8AAC-57BFC024254E}" dt="2023-09-19T21:10:00.413" v="5" actId="20577"/>
        <pc:sldMkLst>
          <pc:docMk/>
          <pc:sldMk cId="3514769974" sldId="285"/>
        </pc:sldMkLst>
      </pc:sldChg>
      <pc:sldChg chg="del">
        <pc:chgData name="Nikki Burke" userId="6f305023-2b0f-4082-b937-cede4c61f90b" providerId="ADAL" clId="{1A9A142A-66E1-4EFF-8AAC-57BFC024254E}" dt="2023-09-19T21:09:25.042" v="0" actId="47"/>
        <pc:sldMkLst>
          <pc:docMk/>
          <pc:sldMk cId="754203559" sldId="495"/>
        </pc:sldMkLst>
      </pc:sldChg>
      <pc:sldChg chg="modNotesTx">
        <pc:chgData name="Nikki Burke" userId="6f305023-2b0f-4082-b937-cede4c61f90b" providerId="ADAL" clId="{1A9A142A-66E1-4EFF-8AAC-57BFC024254E}" dt="2023-09-19T21:10:14.494" v="6" actId="6549"/>
        <pc:sldMkLst>
          <pc:docMk/>
          <pc:sldMk cId="2289172070" sldId="50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A06A594B-D6A2-4088-855F-DC25364DCDA0}" type="datetimeFigureOut">
              <a:rPr lang="en-US" smtClean="0"/>
              <a:t>9/19/2023</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5E2DAC75-9675-453E-9157-0740566E33F5}" type="slidenum">
              <a:rPr lang="en-US" smtClean="0"/>
              <a:t>‹#›</a:t>
            </a:fld>
            <a:endParaRPr lang="en-US" dirty="0"/>
          </a:p>
        </p:txBody>
      </p:sp>
    </p:spTree>
    <p:extLst>
      <p:ext uri="{BB962C8B-B14F-4D97-AF65-F5344CB8AC3E}">
        <p14:creationId xmlns:p14="http://schemas.microsoft.com/office/powerpoint/2010/main" val="281748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2DAC75-9675-453E-9157-0740566E33F5}" type="slidenum">
              <a:rPr lang="en-US" smtClean="0"/>
              <a:t>1</a:t>
            </a:fld>
            <a:endParaRPr lang="en-US" dirty="0"/>
          </a:p>
        </p:txBody>
      </p:sp>
    </p:spTree>
    <p:extLst>
      <p:ext uri="{BB962C8B-B14F-4D97-AF65-F5344CB8AC3E}">
        <p14:creationId xmlns:p14="http://schemas.microsoft.com/office/powerpoint/2010/main" val="3481400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began servicing BCPUD on December 23, 2017, after acquiring the Ratto Group. It was a great holiday gift to us to be able to begin our operations in the North Bay</a:t>
            </a:r>
          </a:p>
          <a:p>
            <a:endParaRPr lang="en-US" dirty="0"/>
          </a:p>
          <a:p>
            <a:r>
              <a:rPr lang="en-US" dirty="0"/>
              <a:t>We are proud to provide recycle, compost, garbage, </a:t>
            </a:r>
            <a:r>
              <a:rPr lang="en-US" b="0" dirty="0"/>
              <a:t>C&amp;D, </a:t>
            </a:r>
            <a:r>
              <a:rPr lang="en-US" dirty="0"/>
              <a:t>and recycle processing services to the Bolinas Community.</a:t>
            </a:r>
          </a:p>
          <a:p>
            <a:endParaRPr lang="en-US" dirty="0"/>
          </a:p>
          <a:p>
            <a:r>
              <a:rPr lang="en-US" dirty="0"/>
              <a:t>We are also a 100% employee owned company. ALL of our employees at every level own a piece of the company, and we all take great pride in our work. Since we don’t answer to outside shareholders, we are able to factor the environment into every decision made and better serve the communities that we live and work in. </a:t>
            </a:r>
          </a:p>
          <a:p>
            <a:endParaRPr lang="en-US" dirty="0"/>
          </a:p>
          <a:p>
            <a:r>
              <a:rPr lang="en-US" dirty="0"/>
              <a:t>Recology Sonoma Marin has 470 employees, and 87% of them live within the communities that we serve. We are also proudly part of Teamsters Union 665. Our Union employees receive full benefits, retirement plans, safety equipment, and living wages. </a:t>
            </a:r>
          </a:p>
        </p:txBody>
      </p:sp>
      <p:sp>
        <p:nvSpPr>
          <p:cNvPr id="4" name="Slide Number Placeholder 3"/>
          <p:cNvSpPr>
            <a:spLocks noGrp="1"/>
          </p:cNvSpPr>
          <p:nvPr>
            <p:ph type="sldNum" sz="quarter" idx="10"/>
          </p:nvPr>
        </p:nvSpPr>
        <p:spPr/>
        <p:txBody>
          <a:bodyPr/>
          <a:lstStyle/>
          <a:p>
            <a:fld id="{5E2DAC75-9675-453E-9157-0740566E33F5}" type="slidenum">
              <a:rPr lang="en-US" smtClean="0"/>
              <a:t>2</a:t>
            </a:fld>
            <a:endParaRPr lang="en-US" dirty="0"/>
          </a:p>
        </p:txBody>
      </p:sp>
    </p:spTree>
    <p:extLst>
      <p:ext uri="{BB962C8B-B14F-4D97-AF65-F5344CB8AC3E}">
        <p14:creationId xmlns:p14="http://schemas.microsoft.com/office/powerpoint/2010/main" val="545875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2DAC75-9675-453E-9157-0740566E33F5}" type="slidenum">
              <a:rPr lang="en-US" smtClean="0"/>
              <a:t>3</a:t>
            </a:fld>
            <a:endParaRPr lang="en-US" dirty="0"/>
          </a:p>
        </p:txBody>
      </p:sp>
    </p:spTree>
    <p:extLst>
      <p:ext uri="{BB962C8B-B14F-4D97-AF65-F5344CB8AC3E}">
        <p14:creationId xmlns:p14="http://schemas.microsoft.com/office/powerpoint/2010/main" val="418464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2DAC75-9675-453E-9157-0740566E33F5}" type="slidenum">
              <a:rPr lang="en-US" smtClean="0"/>
              <a:t>4</a:t>
            </a:fld>
            <a:endParaRPr lang="en-US" dirty="0"/>
          </a:p>
        </p:txBody>
      </p:sp>
    </p:spTree>
    <p:extLst>
      <p:ext uri="{BB962C8B-B14F-4D97-AF65-F5344CB8AC3E}">
        <p14:creationId xmlns:p14="http://schemas.microsoft.com/office/powerpoint/2010/main" val="1714915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2DAC75-9675-453E-9157-0740566E33F5}" type="slidenum">
              <a:rPr lang="en-US" smtClean="0"/>
              <a:t>5</a:t>
            </a:fld>
            <a:endParaRPr lang="en-US" dirty="0"/>
          </a:p>
        </p:txBody>
      </p:sp>
    </p:spTree>
    <p:extLst>
      <p:ext uri="{BB962C8B-B14F-4D97-AF65-F5344CB8AC3E}">
        <p14:creationId xmlns:p14="http://schemas.microsoft.com/office/powerpoint/2010/main" val="3327711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Meilin is the Waste Zero Specialist for Bolinas, pictured here.</a:t>
            </a:r>
          </a:p>
        </p:txBody>
      </p:sp>
      <p:sp>
        <p:nvSpPr>
          <p:cNvPr id="4" name="Slide Number Placeholder 3"/>
          <p:cNvSpPr>
            <a:spLocks noGrp="1"/>
          </p:cNvSpPr>
          <p:nvPr>
            <p:ph type="sldNum" sz="quarter" idx="10"/>
          </p:nvPr>
        </p:nvSpPr>
        <p:spPr/>
        <p:txBody>
          <a:bodyPr/>
          <a:lstStyle/>
          <a:p>
            <a:fld id="{5E2DAC75-9675-453E-9157-0740566E33F5}" type="slidenum">
              <a:rPr lang="en-US" smtClean="0"/>
              <a:t>6</a:t>
            </a:fld>
            <a:endParaRPr lang="en-US" dirty="0"/>
          </a:p>
        </p:txBody>
      </p:sp>
    </p:spTree>
    <p:extLst>
      <p:ext uri="{BB962C8B-B14F-4D97-AF65-F5344CB8AC3E}">
        <p14:creationId xmlns:p14="http://schemas.microsoft.com/office/powerpoint/2010/main" val="1133649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mission is to find the best and highest use of all resources that we collect.</a:t>
            </a:r>
          </a:p>
        </p:txBody>
      </p:sp>
      <p:sp>
        <p:nvSpPr>
          <p:cNvPr id="4" name="Slide Number Placeholder 3"/>
          <p:cNvSpPr>
            <a:spLocks noGrp="1"/>
          </p:cNvSpPr>
          <p:nvPr>
            <p:ph type="sldNum" sz="quarter" idx="10"/>
          </p:nvPr>
        </p:nvSpPr>
        <p:spPr/>
        <p:txBody>
          <a:bodyPr/>
          <a:lstStyle/>
          <a:p>
            <a:fld id="{5E2DAC75-9675-453E-9157-0740566E33F5}" type="slidenum">
              <a:rPr lang="en-US" smtClean="0"/>
              <a:t>7</a:t>
            </a:fld>
            <a:endParaRPr lang="en-US" dirty="0"/>
          </a:p>
        </p:txBody>
      </p:sp>
    </p:spTree>
    <p:extLst>
      <p:ext uri="{BB962C8B-B14F-4D97-AF65-F5344CB8AC3E}">
        <p14:creationId xmlns:p14="http://schemas.microsoft.com/office/powerpoint/2010/main" val="2369949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2DAC75-9675-453E-9157-0740566E33F5}" type="slidenum">
              <a:rPr lang="en-US" smtClean="0"/>
              <a:t>8</a:t>
            </a:fld>
            <a:endParaRPr lang="en-US" dirty="0"/>
          </a:p>
        </p:txBody>
      </p:sp>
    </p:spTree>
    <p:extLst>
      <p:ext uri="{BB962C8B-B14F-4D97-AF65-F5344CB8AC3E}">
        <p14:creationId xmlns:p14="http://schemas.microsoft.com/office/powerpoint/2010/main" val="3419878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10"/>
          </p:nvPr>
        </p:nvSpPr>
        <p:spPr/>
        <p:txBody>
          <a:bodyPr/>
          <a:lstStyle/>
          <a:p>
            <a:fld id="{5E2DAC75-9675-453E-9157-0740566E33F5}" type="slidenum">
              <a:rPr lang="en-US" smtClean="0"/>
              <a:t>9</a:t>
            </a:fld>
            <a:endParaRPr lang="en-US" dirty="0"/>
          </a:p>
        </p:txBody>
      </p:sp>
    </p:spTree>
    <p:extLst>
      <p:ext uri="{BB962C8B-B14F-4D97-AF65-F5344CB8AC3E}">
        <p14:creationId xmlns:p14="http://schemas.microsoft.com/office/powerpoint/2010/main" val="75899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91C01E-3CB9-417F-8DB8-8DA875C43D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6141B88-2748-41A1-9AFB-3C54F88FA1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F49868D1-9E1B-4423-AD05-8E67EA47EB0E}"/>
              </a:ext>
            </a:extLst>
          </p:cNvPr>
          <p:cNvSpPr>
            <a:spLocks noGrp="1"/>
          </p:cNvSpPr>
          <p:nvPr>
            <p:ph type="dt" sz="half" idx="10"/>
          </p:nvPr>
        </p:nvSpPr>
        <p:spPr/>
        <p:txBody>
          <a:bodyPr/>
          <a:lstStyle/>
          <a:p>
            <a:fld id="{30C9E2D3-B3E9-4F88-A08C-C0EC3C90AA52}" type="datetime1">
              <a:rPr lang="en-US" smtClean="0"/>
              <a:t>9/19/2023</a:t>
            </a:fld>
            <a:endParaRPr lang="en-US" dirty="0"/>
          </a:p>
        </p:txBody>
      </p:sp>
      <p:sp>
        <p:nvSpPr>
          <p:cNvPr id="5" name="Footer Placeholder 4">
            <a:extLst>
              <a:ext uri="{FF2B5EF4-FFF2-40B4-BE49-F238E27FC236}">
                <a16:creationId xmlns:a16="http://schemas.microsoft.com/office/drawing/2014/main" xmlns="" id="{7C8A1FB2-89A4-4299-928B-96BC75319C6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87BD8E96-6E6E-4B78-9FC4-E1BD788B2503}"/>
              </a:ext>
            </a:extLst>
          </p:cNvPr>
          <p:cNvSpPr>
            <a:spLocks noGrp="1"/>
          </p:cNvSpPr>
          <p:nvPr>
            <p:ph type="sldNum" sz="quarter" idx="12"/>
          </p:nvPr>
        </p:nvSpPr>
        <p:spPr/>
        <p:txBody>
          <a:bodyPr/>
          <a:lstStyle/>
          <a:p>
            <a:fld id="{1372B81D-01B1-446E-86EF-16F9F8FFCEFB}" type="slidenum">
              <a:rPr lang="en-US" smtClean="0"/>
              <a:t>‹#›</a:t>
            </a:fld>
            <a:endParaRPr lang="en-US" dirty="0"/>
          </a:p>
        </p:txBody>
      </p:sp>
    </p:spTree>
    <p:extLst>
      <p:ext uri="{BB962C8B-B14F-4D97-AF65-F5344CB8AC3E}">
        <p14:creationId xmlns:p14="http://schemas.microsoft.com/office/powerpoint/2010/main" val="4270784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FAF995-9AED-41FF-95D8-0D34D715C7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99155AE-A8BD-4346-B4D6-8EE62A6048E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D7089EC-2F49-466C-8BF5-1F419AA5C2C1}"/>
              </a:ext>
            </a:extLst>
          </p:cNvPr>
          <p:cNvSpPr>
            <a:spLocks noGrp="1"/>
          </p:cNvSpPr>
          <p:nvPr>
            <p:ph type="dt" sz="half" idx="10"/>
          </p:nvPr>
        </p:nvSpPr>
        <p:spPr/>
        <p:txBody>
          <a:bodyPr/>
          <a:lstStyle/>
          <a:p>
            <a:fld id="{6B903B77-3210-453A-AA76-266E5F104875}" type="datetime1">
              <a:rPr lang="en-US" smtClean="0"/>
              <a:t>9/19/2023</a:t>
            </a:fld>
            <a:endParaRPr lang="en-US" dirty="0"/>
          </a:p>
        </p:txBody>
      </p:sp>
      <p:sp>
        <p:nvSpPr>
          <p:cNvPr id="5" name="Footer Placeholder 4">
            <a:extLst>
              <a:ext uri="{FF2B5EF4-FFF2-40B4-BE49-F238E27FC236}">
                <a16:creationId xmlns:a16="http://schemas.microsoft.com/office/drawing/2014/main" xmlns="" id="{8F7517DA-7144-468A-A050-4E1684B01D2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9291A75D-57CD-4414-83A3-12FA780D34E8}"/>
              </a:ext>
            </a:extLst>
          </p:cNvPr>
          <p:cNvSpPr>
            <a:spLocks noGrp="1"/>
          </p:cNvSpPr>
          <p:nvPr>
            <p:ph type="sldNum" sz="quarter" idx="12"/>
          </p:nvPr>
        </p:nvSpPr>
        <p:spPr/>
        <p:txBody>
          <a:bodyPr/>
          <a:lstStyle/>
          <a:p>
            <a:fld id="{1372B81D-01B1-446E-86EF-16F9F8FFCEFB}" type="slidenum">
              <a:rPr lang="en-US" smtClean="0"/>
              <a:t>‹#›</a:t>
            </a:fld>
            <a:endParaRPr lang="en-US" dirty="0"/>
          </a:p>
        </p:txBody>
      </p:sp>
    </p:spTree>
    <p:extLst>
      <p:ext uri="{BB962C8B-B14F-4D97-AF65-F5344CB8AC3E}">
        <p14:creationId xmlns:p14="http://schemas.microsoft.com/office/powerpoint/2010/main" val="751506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8301193-9FEF-42A8-8F86-8A2F1E99EC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86E794E-A53E-4173-AE55-70F889660DF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8A89151-3477-45DE-8338-3B6F3883B473}"/>
              </a:ext>
            </a:extLst>
          </p:cNvPr>
          <p:cNvSpPr>
            <a:spLocks noGrp="1"/>
          </p:cNvSpPr>
          <p:nvPr>
            <p:ph type="dt" sz="half" idx="10"/>
          </p:nvPr>
        </p:nvSpPr>
        <p:spPr/>
        <p:txBody>
          <a:bodyPr/>
          <a:lstStyle/>
          <a:p>
            <a:fld id="{351151F7-7A5E-45CA-B8CA-5A3069E4426B}" type="datetime1">
              <a:rPr lang="en-US" smtClean="0"/>
              <a:t>9/19/2023</a:t>
            </a:fld>
            <a:endParaRPr lang="en-US" dirty="0"/>
          </a:p>
        </p:txBody>
      </p:sp>
      <p:sp>
        <p:nvSpPr>
          <p:cNvPr id="5" name="Footer Placeholder 4">
            <a:extLst>
              <a:ext uri="{FF2B5EF4-FFF2-40B4-BE49-F238E27FC236}">
                <a16:creationId xmlns:a16="http://schemas.microsoft.com/office/drawing/2014/main" xmlns="" id="{1DCB154F-D208-47D3-98A3-B22F78B2CC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063002B3-E8AC-4AEF-9C74-759BF7E56C21}"/>
              </a:ext>
            </a:extLst>
          </p:cNvPr>
          <p:cNvSpPr>
            <a:spLocks noGrp="1"/>
          </p:cNvSpPr>
          <p:nvPr>
            <p:ph type="sldNum" sz="quarter" idx="12"/>
          </p:nvPr>
        </p:nvSpPr>
        <p:spPr/>
        <p:txBody>
          <a:bodyPr/>
          <a:lstStyle/>
          <a:p>
            <a:fld id="{1372B81D-01B1-446E-86EF-16F9F8FFCEFB}" type="slidenum">
              <a:rPr lang="en-US" smtClean="0"/>
              <a:t>‹#›</a:t>
            </a:fld>
            <a:endParaRPr lang="en-US" dirty="0"/>
          </a:p>
        </p:txBody>
      </p:sp>
    </p:spTree>
    <p:extLst>
      <p:ext uri="{BB962C8B-B14F-4D97-AF65-F5344CB8AC3E}">
        <p14:creationId xmlns:p14="http://schemas.microsoft.com/office/powerpoint/2010/main" val="3229540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5E198B-EF16-45C1-A135-970C85F63B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91EB74A-4C96-4B5F-B36C-58B5E9D0F1D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B520983-5010-4DD0-9F33-F4D54BD71244}"/>
              </a:ext>
            </a:extLst>
          </p:cNvPr>
          <p:cNvSpPr>
            <a:spLocks noGrp="1"/>
          </p:cNvSpPr>
          <p:nvPr>
            <p:ph type="dt" sz="half" idx="10"/>
          </p:nvPr>
        </p:nvSpPr>
        <p:spPr/>
        <p:txBody>
          <a:bodyPr/>
          <a:lstStyle/>
          <a:p>
            <a:fld id="{A104A2FB-85B0-4A5C-A185-79B648867173}" type="datetime1">
              <a:rPr lang="en-US" smtClean="0"/>
              <a:t>9/19/2023</a:t>
            </a:fld>
            <a:endParaRPr lang="en-US" dirty="0"/>
          </a:p>
        </p:txBody>
      </p:sp>
      <p:sp>
        <p:nvSpPr>
          <p:cNvPr id="5" name="Footer Placeholder 4">
            <a:extLst>
              <a:ext uri="{FF2B5EF4-FFF2-40B4-BE49-F238E27FC236}">
                <a16:creationId xmlns:a16="http://schemas.microsoft.com/office/drawing/2014/main" xmlns="" id="{8A5F67D9-4ED4-4FCF-AF3A-FB020CF3A9A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23ABA630-DC88-408B-8B86-61FF57149A8A}"/>
              </a:ext>
            </a:extLst>
          </p:cNvPr>
          <p:cNvSpPr>
            <a:spLocks noGrp="1"/>
          </p:cNvSpPr>
          <p:nvPr>
            <p:ph type="sldNum" sz="quarter" idx="12"/>
          </p:nvPr>
        </p:nvSpPr>
        <p:spPr/>
        <p:txBody>
          <a:bodyPr/>
          <a:lstStyle/>
          <a:p>
            <a:fld id="{1372B81D-01B1-446E-86EF-16F9F8FFCEFB}" type="slidenum">
              <a:rPr lang="en-US" smtClean="0"/>
              <a:t>‹#›</a:t>
            </a:fld>
            <a:endParaRPr lang="en-US" dirty="0"/>
          </a:p>
        </p:txBody>
      </p:sp>
    </p:spTree>
    <p:extLst>
      <p:ext uri="{BB962C8B-B14F-4D97-AF65-F5344CB8AC3E}">
        <p14:creationId xmlns:p14="http://schemas.microsoft.com/office/powerpoint/2010/main" val="225609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EBB7AA-092D-4329-883D-05B8C5444A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D199FA4C-1C36-420F-A7DD-C17D1E114B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1DAB0BEA-51A9-4528-82ED-D11A3630DEFD}"/>
              </a:ext>
            </a:extLst>
          </p:cNvPr>
          <p:cNvSpPr>
            <a:spLocks noGrp="1"/>
          </p:cNvSpPr>
          <p:nvPr>
            <p:ph type="dt" sz="half" idx="10"/>
          </p:nvPr>
        </p:nvSpPr>
        <p:spPr/>
        <p:txBody>
          <a:bodyPr/>
          <a:lstStyle/>
          <a:p>
            <a:fld id="{3FF4AA01-1627-4D21-957B-1B3FE2E6C71D}" type="datetime1">
              <a:rPr lang="en-US" smtClean="0"/>
              <a:t>9/19/2023</a:t>
            </a:fld>
            <a:endParaRPr lang="en-US" dirty="0"/>
          </a:p>
        </p:txBody>
      </p:sp>
      <p:sp>
        <p:nvSpPr>
          <p:cNvPr id="5" name="Footer Placeholder 4">
            <a:extLst>
              <a:ext uri="{FF2B5EF4-FFF2-40B4-BE49-F238E27FC236}">
                <a16:creationId xmlns:a16="http://schemas.microsoft.com/office/drawing/2014/main" xmlns="" id="{D606ACC2-24D5-4763-B8DD-E58C379A616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F45BF5D1-EA65-4D65-A840-BB0B56E98988}"/>
              </a:ext>
            </a:extLst>
          </p:cNvPr>
          <p:cNvSpPr>
            <a:spLocks noGrp="1"/>
          </p:cNvSpPr>
          <p:nvPr>
            <p:ph type="sldNum" sz="quarter" idx="12"/>
          </p:nvPr>
        </p:nvSpPr>
        <p:spPr/>
        <p:txBody>
          <a:bodyPr/>
          <a:lstStyle/>
          <a:p>
            <a:fld id="{1372B81D-01B1-446E-86EF-16F9F8FFCEFB}" type="slidenum">
              <a:rPr lang="en-US" smtClean="0"/>
              <a:t>‹#›</a:t>
            </a:fld>
            <a:endParaRPr lang="en-US" dirty="0"/>
          </a:p>
        </p:txBody>
      </p:sp>
    </p:spTree>
    <p:extLst>
      <p:ext uri="{BB962C8B-B14F-4D97-AF65-F5344CB8AC3E}">
        <p14:creationId xmlns:p14="http://schemas.microsoft.com/office/powerpoint/2010/main" val="3453500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86AC19-D657-4AA4-B88C-49B99D1DAE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C0CC613-CDB6-4F70-B0B5-80A686A590D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8E04474-6C47-478A-92C2-68F4F320201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BBB33D9-841E-403F-9FD4-EAB6B9A213C8}"/>
              </a:ext>
            </a:extLst>
          </p:cNvPr>
          <p:cNvSpPr>
            <a:spLocks noGrp="1"/>
          </p:cNvSpPr>
          <p:nvPr>
            <p:ph type="dt" sz="half" idx="10"/>
          </p:nvPr>
        </p:nvSpPr>
        <p:spPr/>
        <p:txBody>
          <a:bodyPr/>
          <a:lstStyle/>
          <a:p>
            <a:fld id="{51B16AEE-8757-435F-882C-709532BBC490}" type="datetime1">
              <a:rPr lang="en-US" smtClean="0"/>
              <a:t>9/19/2023</a:t>
            </a:fld>
            <a:endParaRPr lang="en-US" dirty="0"/>
          </a:p>
        </p:txBody>
      </p:sp>
      <p:sp>
        <p:nvSpPr>
          <p:cNvPr id="6" name="Footer Placeholder 5">
            <a:extLst>
              <a:ext uri="{FF2B5EF4-FFF2-40B4-BE49-F238E27FC236}">
                <a16:creationId xmlns:a16="http://schemas.microsoft.com/office/drawing/2014/main" xmlns="" id="{EE9DB527-2489-4234-9C2F-7DC573616DC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B66D5E49-41CC-4825-AA7A-5CE89F513678}"/>
              </a:ext>
            </a:extLst>
          </p:cNvPr>
          <p:cNvSpPr>
            <a:spLocks noGrp="1"/>
          </p:cNvSpPr>
          <p:nvPr>
            <p:ph type="sldNum" sz="quarter" idx="12"/>
          </p:nvPr>
        </p:nvSpPr>
        <p:spPr/>
        <p:txBody>
          <a:bodyPr/>
          <a:lstStyle/>
          <a:p>
            <a:fld id="{1372B81D-01B1-446E-86EF-16F9F8FFCEFB}" type="slidenum">
              <a:rPr lang="en-US" smtClean="0"/>
              <a:t>‹#›</a:t>
            </a:fld>
            <a:endParaRPr lang="en-US" dirty="0"/>
          </a:p>
        </p:txBody>
      </p:sp>
    </p:spTree>
    <p:extLst>
      <p:ext uri="{BB962C8B-B14F-4D97-AF65-F5344CB8AC3E}">
        <p14:creationId xmlns:p14="http://schemas.microsoft.com/office/powerpoint/2010/main" val="402128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35C74F-AA81-4C4D-BAFB-FD345B5A67F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77B35FB-78B8-4505-AC80-6322C100D2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7F9DE687-EE44-4DD0-A68C-50367A6FCBF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64BECA9E-F0D8-4552-938E-503F72D303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C666EED8-F60A-418A-9CDC-1460BB786BC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0DE9C74-2B86-43C4-AB25-35FB6FECE9A7}"/>
              </a:ext>
            </a:extLst>
          </p:cNvPr>
          <p:cNvSpPr>
            <a:spLocks noGrp="1"/>
          </p:cNvSpPr>
          <p:nvPr>
            <p:ph type="dt" sz="half" idx="10"/>
          </p:nvPr>
        </p:nvSpPr>
        <p:spPr/>
        <p:txBody>
          <a:bodyPr/>
          <a:lstStyle/>
          <a:p>
            <a:fld id="{61AC1452-2B54-42CA-AA96-C13705CED58A}" type="datetime1">
              <a:rPr lang="en-US" smtClean="0"/>
              <a:t>9/19/2023</a:t>
            </a:fld>
            <a:endParaRPr lang="en-US" dirty="0"/>
          </a:p>
        </p:txBody>
      </p:sp>
      <p:sp>
        <p:nvSpPr>
          <p:cNvPr id="8" name="Footer Placeholder 7">
            <a:extLst>
              <a:ext uri="{FF2B5EF4-FFF2-40B4-BE49-F238E27FC236}">
                <a16:creationId xmlns:a16="http://schemas.microsoft.com/office/drawing/2014/main" xmlns="" id="{71050B14-8C2D-47D4-91EC-7923103446D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B2A59DD5-D831-4A66-838C-2A959FEC52CF}"/>
              </a:ext>
            </a:extLst>
          </p:cNvPr>
          <p:cNvSpPr>
            <a:spLocks noGrp="1"/>
          </p:cNvSpPr>
          <p:nvPr>
            <p:ph type="sldNum" sz="quarter" idx="12"/>
          </p:nvPr>
        </p:nvSpPr>
        <p:spPr/>
        <p:txBody>
          <a:bodyPr/>
          <a:lstStyle/>
          <a:p>
            <a:fld id="{1372B81D-01B1-446E-86EF-16F9F8FFCEFB}" type="slidenum">
              <a:rPr lang="en-US" smtClean="0"/>
              <a:t>‹#›</a:t>
            </a:fld>
            <a:endParaRPr lang="en-US" dirty="0"/>
          </a:p>
        </p:txBody>
      </p:sp>
    </p:spTree>
    <p:extLst>
      <p:ext uri="{BB962C8B-B14F-4D97-AF65-F5344CB8AC3E}">
        <p14:creationId xmlns:p14="http://schemas.microsoft.com/office/powerpoint/2010/main" val="3195871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D8E637-5D45-4EAF-85CE-C45E989C3B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61C3E0D2-73B0-4974-B50C-661E0CE30252}"/>
              </a:ext>
            </a:extLst>
          </p:cNvPr>
          <p:cNvSpPr>
            <a:spLocks noGrp="1"/>
          </p:cNvSpPr>
          <p:nvPr>
            <p:ph type="dt" sz="half" idx="10"/>
          </p:nvPr>
        </p:nvSpPr>
        <p:spPr/>
        <p:txBody>
          <a:bodyPr/>
          <a:lstStyle/>
          <a:p>
            <a:fld id="{66FEB660-83E7-4E19-919B-78B047183ADD}" type="datetime1">
              <a:rPr lang="en-US" smtClean="0"/>
              <a:t>9/19/2023</a:t>
            </a:fld>
            <a:endParaRPr lang="en-US" dirty="0"/>
          </a:p>
        </p:txBody>
      </p:sp>
      <p:sp>
        <p:nvSpPr>
          <p:cNvPr id="4" name="Footer Placeholder 3">
            <a:extLst>
              <a:ext uri="{FF2B5EF4-FFF2-40B4-BE49-F238E27FC236}">
                <a16:creationId xmlns:a16="http://schemas.microsoft.com/office/drawing/2014/main" xmlns="" id="{1BBEF177-75B4-4D69-AD8B-0A7558F1CA5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37B02571-0384-4E17-BCA6-3D9179457A70}"/>
              </a:ext>
            </a:extLst>
          </p:cNvPr>
          <p:cNvSpPr>
            <a:spLocks noGrp="1"/>
          </p:cNvSpPr>
          <p:nvPr>
            <p:ph type="sldNum" sz="quarter" idx="12"/>
          </p:nvPr>
        </p:nvSpPr>
        <p:spPr/>
        <p:txBody>
          <a:bodyPr/>
          <a:lstStyle/>
          <a:p>
            <a:fld id="{1372B81D-01B1-446E-86EF-16F9F8FFCEFB}" type="slidenum">
              <a:rPr lang="en-US" smtClean="0"/>
              <a:t>‹#›</a:t>
            </a:fld>
            <a:endParaRPr lang="en-US" dirty="0"/>
          </a:p>
        </p:txBody>
      </p:sp>
    </p:spTree>
    <p:extLst>
      <p:ext uri="{BB962C8B-B14F-4D97-AF65-F5344CB8AC3E}">
        <p14:creationId xmlns:p14="http://schemas.microsoft.com/office/powerpoint/2010/main" val="3796696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DAC081A-8013-4F7E-B1CD-EBC26DD61170}"/>
              </a:ext>
            </a:extLst>
          </p:cNvPr>
          <p:cNvSpPr>
            <a:spLocks noGrp="1"/>
          </p:cNvSpPr>
          <p:nvPr>
            <p:ph type="dt" sz="half" idx="10"/>
          </p:nvPr>
        </p:nvSpPr>
        <p:spPr/>
        <p:txBody>
          <a:bodyPr/>
          <a:lstStyle/>
          <a:p>
            <a:fld id="{FFF26540-B81F-404A-9A1B-A0DD0456C45D}" type="datetime1">
              <a:rPr lang="en-US" smtClean="0"/>
              <a:t>9/19/2023</a:t>
            </a:fld>
            <a:endParaRPr lang="en-US" dirty="0"/>
          </a:p>
        </p:txBody>
      </p:sp>
      <p:sp>
        <p:nvSpPr>
          <p:cNvPr id="3" name="Footer Placeholder 2">
            <a:extLst>
              <a:ext uri="{FF2B5EF4-FFF2-40B4-BE49-F238E27FC236}">
                <a16:creationId xmlns:a16="http://schemas.microsoft.com/office/drawing/2014/main" xmlns="" id="{2FF74728-721E-4185-AA51-330B1A7ABE8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61903674-5298-4C82-870B-9F8675B51F1C}"/>
              </a:ext>
            </a:extLst>
          </p:cNvPr>
          <p:cNvSpPr>
            <a:spLocks noGrp="1"/>
          </p:cNvSpPr>
          <p:nvPr>
            <p:ph type="sldNum" sz="quarter" idx="12"/>
          </p:nvPr>
        </p:nvSpPr>
        <p:spPr/>
        <p:txBody>
          <a:bodyPr/>
          <a:lstStyle/>
          <a:p>
            <a:fld id="{1372B81D-01B1-446E-86EF-16F9F8FFCEFB}" type="slidenum">
              <a:rPr lang="en-US" smtClean="0"/>
              <a:t>‹#›</a:t>
            </a:fld>
            <a:endParaRPr lang="en-US" dirty="0"/>
          </a:p>
        </p:txBody>
      </p:sp>
    </p:spTree>
    <p:extLst>
      <p:ext uri="{BB962C8B-B14F-4D97-AF65-F5344CB8AC3E}">
        <p14:creationId xmlns:p14="http://schemas.microsoft.com/office/powerpoint/2010/main" val="1898111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620F81-B256-4F4C-8310-724F1FBE84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65A11F2A-4567-4A46-9AF4-62C0DDEFEA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96E390A-4703-42AC-8108-DF38FBF1FE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1C040A2F-DD84-41A5-8DAA-907E524F6BC5}"/>
              </a:ext>
            </a:extLst>
          </p:cNvPr>
          <p:cNvSpPr>
            <a:spLocks noGrp="1"/>
          </p:cNvSpPr>
          <p:nvPr>
            <p:ph type="dt" sz="half" idx="10"/>
          </p:nvPr>
        </p:nvSpPr>
        <p:spPr/>
        <p:txBody>
          <a:bodyPr/>
          <a:lstStyle/>
          <a:p>
            <a:fld id="{E92FFCFD-0C3A-48FE-9C49-7898F2DC2E11}" type="datetime1">
              <a:rPr lang="en-US" smtClean="0"/>
              <a:t>9/19/2023</a:t>
            </a:fld>
            <a:endParaRPr lang="en-US" dirty="0"/>
          </a:p>
        </p:txBody>
      </p:sp>
      <p:sp>
        <p:nvSpPr>
          <p:cNvPr id="6" name="Footer Placeholder 5">
            <a:extLst>
              <a:ext uri="{FF2B5EF4-FFF2-40B4-BE49-F238E27FC236}">
                <a16:creationId xmlns:a16="http://schemas.microsoft.com/office/drawing/2014/main" xmlns="" id="{D76B0F45-DA6B-4B5B-9828-99FA00189F4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C50945D6-5330-47F6-8F7E-881946E4BAB3}"/>
              </a:ext>
            </a:extLst>
          </p:cNvPr>
          <p:cNvSpPr>
            <a:spLocks noGrp="1"/>
          </p:cNvSpPr>
          <p:nvPr>
            <p:ph type="sldNum" sz="quarter" idx="12"/>
          </p:nvPr>
        </p:nvSpPr>
        <p:spPr/>
        <p:txBody>
          <a:bodyPr/>
          <a:lstStyle/>
          <a:p>
            <a:fld id="{1372B81D-01B1-446E-86EF-16F9F8FFCEFB}" type="slidenum">
              <a:rPr lang="en-US" smtClean="0"/>
              <a:t>‹#›</a:t>
            </a:fld>
            <a:endParaRPr lang="en-US" dirty="0"/>
          </a:p>
        </p:txBody>
      </p:sp>
    </p:spTree>
    <p:extLst>
      <p:ext uri="{BB962C8B-B14F-4D97-AF65-F5344CB8AC3E}">
        <p14:creationId xmlns:p14="http://schemas.microsoft.com/office/powerpoint/2010/main" val="1018819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D9F2E2-4753-4132-A860-8C2CFE7DA6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2CCC1B6-394E-442B-8DEB-96B00B0BA8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F107D5D4-A54B-4972-94B1-A2B7E60C41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FE247ECF-C761-4372-8546-ED6ABE309437}"/>
              </a:ext>
            </a:extLst>
          </p:cNvPr>
          <p:cNvSpPr>
            <a:spLocks noGrp="1"/>
          </p:cNvSpPr>
          <p:nvPr>
            <p:ph type="dt" sz="half" idx="10"/>
          </p:nvPr>
        </p:nvSpPr>
        <p:spPr/>
        <p:txBody>
          <a:bodyPr/>
          <a:lstStyle/>
          <a:p>
            <a:fld id="{F940DEB3-C289-4D74-8070-BF4D3E9B3844}" type="datetime1">
              <a:rPr lang="en-US" smtClean="0"/>
              <a:t>9/19/2023</a:t>
            </a:fld>
            <a:endParaRPr lang="en-US" dirty="0"/>
          </a:p>
        </p:txBody>
      </p:sp>
      <p:sp>
        <p:nvSpPr>
          <p:cNvPr id="6" name="Footer Placeholder 5">
            <a:extLst>
              <a:ext uri="{FF2B5EF4-FFF2-40B4-BE49-F238E27FC236}">
                <a16:creationId xmlns:a16="http://schemas.microsoft.com/office/drawing/2014/main" xmlns="" id="{FC0E869F-9654-4531-9D50-AF4FD06B487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FA0A358E-9D38-4C0B-9E68-34C5ABAE6E43}"/>
              </a:ext>
            </a:extLst>
          </p:cNvPr>
          <p:cNvSpPr>
            <a:spLocks noGrp="1"/>
          </p:cNvSpPr>
          <p:nvPr>
            <p:ph type="sldNum" sz="quarter" idx="12"/>
          </p:nvPr>
        </p:nvSpPr>
        <p:spPr/>
        <p:txBody>
          <a:bodyPr/>
          <a:lstStyle/>
          <a:p>
            <a:fld id="{1372B81D-01B1-446E-86EF-16F9F8FFCEFB}" type="slidenum">
              <a:rPr lang="en-US" smtClean="0"/>
              <a:t>‹#›</a:t>
            </a:fld>
            <a:endParaRPr lang="en-US" dirty="0"/>
          </a:p>
        </p:txBody>
      </p:sp>
    </p:spTree>
    <p:extLst>
      <p:ext uri="{BB962C8B-B14F-4D97-AF65-F5344CB8AC3E}">
        <p14:creationId xmlns:p14="http://schemas.microsoft.com/office/powerpoint/2010/main" val="835187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9654DC7-698B-4910-9ECE-9753C83A07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708D316D-1535-40FF-982E-C0C095D600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D5CBFF8-EA67-48E9-85C9-01D6A85C8C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4800EA-E4C2-4908-B4E2-7DEA0E2E96C9}" type="datetime1">
              <a:rPr lang="en-US" smtClean="0"/>
              <a:t>9/19/2023</a:t>
            </a:fld>
            <a:endParaRPr lang="en-US" dirty="0"/>
          </a:p>
        </p:txBody>
      </p:sp>
      <p:sp>
        <p:nvSpPr>
          <p:cNvPr id="5" name="Footer Placeholder 4">
            <a:extLst>
              <a:ext uri="{FF2B5EF4-FFF2-40B4-BE49-F238E27FC236}">
                <a16:creationId xmlns:a16="http://schemas.microsoft.com/office/drawing/2014/main" xmlns="" id="{95EC784E-CF09-4326-A1F7-CB1957B609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33628DA8-294C-4746-9927-063010C17B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72B81D-01B1-446E-86EF-16F9F8FFCEFB}" type="slidenum">
              <a:rPr lang="en-US" smtClean="0"/>
              <a:t>‹#›</a:t>
            </a:fld>
            <a:endParaRPr lang="en-US" dirty="0"/>
          </a:p>
        </p:txBody>
      </p:sp>
    </p:spTree>
    <p:extLst>
      <p:ext uri="{BB962C8B-B14F-4D97-AF65-F5344CB8AC3E}">
        <p14:creationId xmlns:p14="http://schemas.microsoft.com/office/powerpoint/2010/main" val="25413784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C14E3F56-5665-4523-AAA5-1DFEFFB15777}"/>
              </a:ext>
            </a:extLst>
          </p:cNvPr>
          <p:cNvSpPr txBox="1">
            <a:spLocks/>
          </p:cNvSpPr>
          <p:nvPr/>
        </p:nvSpPr>
        <p:spPr>
          <a:xfrm>
            <a:off x="146958" y="2289722"/>
            <a:ext cx="11898083" cy="1928107"/>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200" b="1" cap="all" spc="600" dirty="0">
                <a:solidFill>
                  <a:srgbClr val="118ED4"/>
                </a:solidFill>
                <a:latin typeface="Calibri" panose="020F0502020204030204"/>
                <a:ea typeface="+mn-ea"/>
                <a:cs typeface="+mn-cs"/>
              </a:rPr>
              <a:t>We are honored to serve The BOLINAs COMMUNITY Public utility district</a:t>
            </a:r>
            <a:endParaRPr lang="en-GB" sz="3200" cap="all" spc="600" dirty="0">
              <a:solidFill>
                <a:prstClr val="black"/>
              </a:solidFill>
              <a:latin typeface="Calibri" panose="020F0502020204030204"/>
              <a:ea typeface="+mn-ea"/>
              <a:cs typeface="+mn-cs"/>
            </a:endParaRPr>
          </a:p>
        </p:txBody>
      </p:sp>
      <p:sp>
        <p:nvSpPr>
          <p:cNvPr id="7" name="Title 1">
            <a:extLst>
              <a:ext uri="{FF2B5EF4-FFF2-40B4-BE49-F238E27FC236}">
                <a16:creationId xmlns:a16="http://schemas.microsoft.com/office/drawing/2014/main" xmlns="" id="{9D56C138-2199-4C41-BD0A-A1B8736B58F6}"/>
              </a:ext>
            </a:extLst>
          </p:cNvPr>
          <p:cNvSpPr txBox="1">
            <a:spLocks/>
          </p:cNvSpPr>
          <p:nvPr/>
        </p:nvSpPr>
        <p:spPr>
          <a:xfrm>
            <a:off x="3818793" y="2054821"/>
            <a:ext cx="4554415" cy="45719"/>
          </a:xfrm>
          <a:prstGeom prst="rect">
            <a:avLst/>
          </a:prstGeom>
          <a:solidFill>
            <a:srgbClr val="118ED4"/>
          </a:solidFill>
          <a:ln>
            <a:solidFill>
              <a:srgbClr val="118ED4"/>
            </a:solidFill>
          </a:ln>
        </p:spPr>
        <p:txBody>
          <a:bodyPr vert="horz" lIns="91440" tIns="45720" rIns="91440" bIns="45720" rtlCol="0" anchor="ctr">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2400" spc="300" dirty="0">
              <a:latin typeface="+mn-lt"/>
            </a:endParaRPr>
          </a:p>
        </p:txBody>
      </p:sp>
      <p:pic>
        <p:nvPicPr>
          <p:cNvPr id="11" name="Picture 10">
            <a:extLst>
              <a:ext uri="{FF2B5EF4-FFF2-40B4-BE49-F238E27FC236}">
                <a16:creationId xmlns:a16="http://schemas.microsoft.com/office/drawing/2014/main" xmlns="" id="{FF83BE92-8299-4624-88F3-B7BC0838A9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7041" y="253681"/>
            <a:ext cx="1517919" cy="1404191"/>
          </a:xfrm>
          <a:prstGeom prst="rect">
            <a:avLst/>
          </a:prstGeom>
        </p:spPr>
      </p:pic>
      <p:pic>
        <p:nvPicPr>
          <p:cNvPr id="3" name="Picture 2">
            <a:extLst>
              <a:ext uri="{FF2B5EF4-FFF2-40B4-BE49-F238E27FC236}">
                <a16:creationId xmlns:a16="http://schemas.microsoft.com/office/drawing/2014/main" xmlns="" id="{F8B840BC-802F-466C-A4B4-327E88BA87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44828"/>
            <a:ext cx="12192000" cy="1825394"/>
          </a:xfrm>
          <a:prstGeom prst="rect">
            <a:avLst/>
          </a:prstGeom>
        </p:spPr>
      </p:pic>
      <p:sp>
        <p:nvSpPr>
          <p:cNvPr id="9" name="Title 1">
            <a:extLst>
              <a:ext uri="{FF2B5EF4-FFF2-40B4-BE49-F238E27FC236}">
                <a16:creationId xmlns:a16="http://schemas.microsoft.com/office/drawing/2014/main" xmlns="" id="{CAA471ED-AC49-4569-8C16-A6C42F5B907F}"/>
              </a:ext>
            </a:extLst>
          </p:cNvPr>
          <p:cNvSpPr txBox="1">
            <a:spLocks/>
          </p:cNvSpPr>
          <p:nvPr/>
        </p:nvSpPr>
        <p:spPr>
          <a:xfrm>
            <a:off x="0" y="6260123"/>
            <a:ext cx="12192000" cy="597877"/>
          </a:xfrm>
          <a:prstGeom prst="rect">
            <a:avLst/>
          </a:prstGeom>
          <a:solidFill>
            <a:srgbClr val="118ED4"/>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100" b="1" spc="300" dirty="0">
                <a:solidFill>
                  <a:schemeClr val="bg1"/>
                </a:solidFill>
              </a:rPr>
              <a:t>September 2023</a:t>
            </a:r>
            <a:r>
              <a:rPr lang="en-US" sz="2000" b="1" spc="300" dirty="0">
                <a:solidFill>
                  <a:schemeClr val="bg1"/>
                </a:solidFill>
              </a:rPr>
              <a:t> </a:t>
            </a:r>
          </a:p>
        </p:txBody>
      </p:sp>
    </p:spTree>
    <p:extLst>
      <p:ext uri="{BB962C8B-B14F-4D97-AF65-F5344CB8AC3E}">
        <p14:creationId xmlns:p14="http://schemas.microsoft.com/office/powerpoint/2010/main" val="2710202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E64F4C71-5C6C-60F0-525F-2058E35859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6946" y="169097"/>
            <a:ext cx="6373091" cy="4247689"/>
          </a:xfrm>
          <a:prstGeom prst="rect">
            <a:avLst/>
          </a:prstGeom>
        </p:spPr>
      </p:pic>
      <p:sp>
        <p:nvSpPr>
          <p:cNvPr id="8" name="Rectangle 7">
            <a:extLst>
              <a:ext uri="{FF2B5EF4-FFF2-40B4-BE49-F238E27FC236}">
                <a16:creationId xmlns:a16="http://schemas.microsoft.com/office/drawing/2014/main" xmlns="" id="{E2FD759C-B936-4961-8EB9-072BE09F260A}"/>
              </a:ext>
            </a:extLst>
          </p:cNvPr>
          <p:cNvSpPr/>
          <p:nvPr/>
        </p:nvSpPr>
        <p:spPr>
          <a:xfrm>
            <a:off x="400379" y="413068"/>
            <a:ext cx="9706707" cy="646331"/>
          </a:xfrm>
          <a:prstGeom prst="rect">
            <a:avLst/>
          </a:prstGeom>
        </p:spPr>
        <p:txBody>
          <a:bodyPr wrap="square">
            <a:spAutoFit/>
          </a:bodyPr>
          <a:lstStyle/>
          <a:p>
            <a:r>
              <a:rPr lang="en-US" sz="3600" spc="200" dirty="0">
                <a:solidFill>
                  <a:srgbClr val="61B635"/>
                </a:solidFill>
                <a:cs typeface="Arial" panose="020B0604020202020204" pitchFamily="34" charset="0"/>
              </a:rPr>
              <a:t>A Little About Us</a:t>
            </a:r>
          </a:p>
        </p:txBody>
      </p:sp>
      <p:sp>
        <p:nvSpPr>
          <p:cNvPr id="9" name="Title 1">
            <a:extLst>
              <a:ext uri="{FF2B5EF4-FFF2-40B4-BE49-F238E27FC236}">
                <a16:creationId xmlns:a16="http://schemas.microsoft.com/office/drawing/2014/main" xmlns="" id="{A4338D12-DC92-4CA2-BDD9-3EAE5988862F}"/>
              </a:ext>
            </a:extLst>
          </p:cNvPr>
          <p:cNvSpPr txBox="1">
            <a:spLocks/>
          </p:cNvSpPr>
          <p:nvPr/>
        </p:nvSpPr>
        <p:spPr>
          <a:xfrm>
            <a:off x="502822" y="1172619"/>
            <a:ext cx="2722848" cy="45719"/>
          </a:xfrm>
          <a:prstGeom prst="rect">
            <a:avLst/>
          </a:prstGeom>
          <a:solidFill>
            <a:srgbClr val="61B635"/>
          </a:solidFill>
          <a:ln>
            <a:noFill/>
          </a:ln>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4000" b="1" dirty="0">
              <a:solidFill>
                <a:schemeClr val="bg1"/>
              </a:solidFill>
            </a:endParaRPr>
          </a:p>
        </p:txBody>
      </p:sp>
      <p:sp>
        <p:nvSpPr>
          <p:cNvPr id="12" name="Title 1">
            <a:extLst>
              <a:ext uri="{FF2B5EF4-FFF2-40B4-BE49-F238E27FC236}">
                <a16:creationId xmlns:a16="http://schemas.microsoft.com/office/drawing/2014/main" xmlns="" id="{A083B39E-1EA7-412F-B659-91886452B963}"/>
              </a:ext>
            </a:extLst>
          </p:cNvPr>
          <p:cNvSpPr txBox="1">
            <a:spLocks/>
          </p:cNvSpPr>
          <p:nvPr/>
        </p:nvSpPr>
        <p:spPr>
          <a:xfrm>
            <a:off x="0" y="6393925"/>
            <a:ext cx="12192000" cy="464075"/>
          </a:xfrm>
          <a:prstGeom prst="rect">
            <a:avLst/>
          </a:prstGeom>
          <a:solidFill>
            <a:srgbClr val="61B635"/>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spc="300" dirty="0">
                <a:solidFill>
                  <a:schemeClr val="bg1"/>
                </a:solidFill>
              </a:rPr>
              <a:t>Recology Sonoma Marin | 2023</a:t>
            </a:r>
          </a:p>
        </p:txBody>
      </p:sp>
      <p:sp>
        <p:nvSpPr>
          <p:cNvPr id="13" name="Slide Number Placeholder 1">
            <a:extLst>
              <a:ext uri="{FF2B5EF4-FFF2-40B4-BE49-F238E27FC236}">
                <a16:creationId xmlns:a16="http://schemas.microsoft.com/office/drawing/2014/main" xmlns="" id="{CF5DA9F9-8D49-4FC3-BEC1-32460FF8C919}"/>
              </a:ext>
            </a:extLst>
          </p:cNvPr>
          <p:cNvSpPr txBox="1">
            <a:spLocks/>
          </p:cNvSpPr>
          <p:nvPr/>
        </p:nvSpPr>
        <p:spPr>
          <a:xfrm>
            <a:off x="11506255" y="6454929"/>
            <a:ext cx="2958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72B81D-01B1-446E-86EF-16F9F8FFCEFB}" type="slidenum">
              <a:rPr lang="en-US" sz="1600" smtClean="0">
                <a:solidFill>
                  <a:schemeClr val="bg1"/>
                </a:solidFill>
              </a:rPr>
              <a:pPr/>
              <a:t>2</a:t>
            </a:fld>
            <a:endParaRPr lang="en-US" sz="1600" dirty="0">
              <a:solidFill>
                <a:schemeClr val="bg1"/>
              </a:solidFill>
            </a:endParaRPr>
          </a:p>
        </p:txBody>
      </p:sp>
      <p:sp>
        <p:nvSpPr>
          <p:cNvPr id="11" name="Content Placeholder 2">
            <a:extLst>
              <a:ext uri="{FF2B5EF4-FFF2-40B4-BE49-F238E27FC236}">
                <a16:creationId xmlns:a16="http://schemas.microsoft.com/office/drawing/2014/main" xmlns="" id="{70FD21F8-9C5B-4A24-9EC0-1A49A42D4183}"/>
              </a:ext>
            </a:extLst>
          </p:cNvPr>
          <p:cNvSpPr txBox="1">
            <a:spLocks/>
          </p:cNvSpPr>
          <p:nvPr/>
        </p:nvSpPr>
        <p:spPr>
          <a:xfrm>
            <a:off x="171963" y="1381530"/>
            <a:ext cx="8043782" cy="4531325"/>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altLang="en-US" dirty="0">
                <a:solidFill>
                  <a:schemeClr val="bg1">
                    <a:lumMod val="50000"/>
                  </a:schemeClr>
                </a:solidFill>
              </a:rPr>
              <a:t>Serving BCPUD since 2017</a:t>
            </a:r>
          </a:p>
          <a:p>
            <a:pPr>
              <a:defRPr/>
            </a:pPr>
            <a:endParaRPr lang="en-US" altLang="en-US" sz="2800" dirty="0">
              <a:solidFill>
                <a:schemeClr val="bg1">
                  <a:lumMod val="50000"/>
                </a:schemeClr>
              </a:solidFill>
            </a:endParaRPr>
          </a:p>
          <a:p>
            <a:pPr>
              <a:defRPr/>
            </a:pPr>
            <a:r>
              <a:rPr lang="en-US" altLang="en-US" dirty="0">
                <a:solidFill>
                  <a:schemeClr val="bg1">
                    <a:lumMod val="50000"/>
                  </a:schemeClr>
                </a:solidFill>
              </a:rPr>
              <a:t>100% Employee Owned </a:t>
            </a:r>
          </a:p>
          <a:p>
            <a:pPr>
              <a:defRPr/>
            </a:pPr>
            <a:endParaRPr lang="en-US" altLang="en-US" sz="2800" dirty="0">
              <a:solidFill>
                <a:schemeClr val="bg1">
                  <a:lumMod val="50000"/>
                </a:schemeClr>
              </a:solidFill>
            </a:endParaRPr>
          </a:p>
          <a:p>
            <a:pPr>
              <a:defRPr/>
            </a:pPr>
            <a:r>
              <a:rPr lang="en-US" altLang="en-US" dirty="0">
                <a:solidFill>
                  <a:schemeClr val="bg1">
                    <a:lumMod val="50000"/>
                  </a:schemeClr>
                </a:solidFill>
              </a:rPr>
              <a:t>Part of Teamsters Union 665</a:t>
            </a:r>
          </a:p>
          <a:p>
            <a:pPr>
              <a:defRPr/>
            </a:pPr>
            <a:endParaRPr lang="en-US" altLang="en-US" sz="2800" dirty="0">
              <a:solidFill>
                <a:schemeClr val="bg1">
                  <a:lumMod val="50000"/>
                </a:schemeClr>
              </a:solidFill>
            </a:endParaRPr>
          </a:p>
          <a:p>
            <a:pPr>
              <a:defRPr/>
            </a:pPr>
            <a:r>
              <a:rPr lang="en-US" altLang="en-US" dirty="0">
                <a:solidFill>
                  <a:schemeClr val="bg1">
                    <a:lumMod val="50000"/>
                  </a:schemeClr>
                </a:solidFill>
              </a:rPr>
              <a:t>Provide recycle, compost, garbage, C&amp;D, and recycle processing services</a:t>
            </a:r>
          </a:p>
          <a:p>
            <a:pPr>
              <a:defRPr/>
            </a:pPr>
            <a:endParaRPr lang="en-US" altLang="en-US" sz="1800" dirty="0">
              <a:solidFill>
                <a:schemeClr val="bg1">
                  <a:lumMod val="50000"/>
                </a:schemeClr>
              </a:solidFill>
            </a:endParaRPr>
          </a:p>
          <a:p>
            <a:pPr marL="0" indent="0">
              <a:buNone/>
              <a:defRPr/>
            </a:pPr>
            <a:endParaRPr lang="en-US" altLang="en-US" dirty="0">
              <a:solidFill>
                <a:schemeClr val="bg1">
                  <a:lumMod val="50000"/>
                </a:schemeClr>
              </a:solidFill>
            </a:endParaRPr>
          </a:p>
          <a:p>
            <a:pPr>
              <a:defRPr/>
            </a:pPr>
            <a:endParaRPr lang="en-US" altLang="en-US" sz="2000" dirty="0">
              <a:solidFill>
                <a:schemeClr val="bg1">
                  <a:lumMod val="50000"/>
                </a:schemeClr>
              </a:solidFill>
            </a:endParaRPr>
          </a:p>
          <a:p>
            <a:pPr>
              <a:defRPr/>
            </a:pPr>
            <a:endParaRPr lang="en-US" altLang="en-US" sz="3600" dirty="0">
              <a:solidFill>
                <a:schemeClr val="bg1">
                  <a:lumMod val="50000"/>
                </a:schemeClr>
              </a:solidFill>
            </a:endParaRPr>
          </a:p>
        </p:txBody>
      </p:sp>
    </p:spTree>
    <p:extLst>
      <p:ext uri="{BB962C8B-B14F-4D97-AF65-F5344CB8AC3E}">
        <p14:creationId xmlns:p14="http://schemas.microsoft.com/office/powerpoint/2010/main" val="2950188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2FD759C-B936-4961-8EB9-072BE09F260A}"/>
              </a:ext>
            </a:extLst>
          </p:cNvPr>
          <p:cNvSpPr/>
          <p:nvPr/>
        </p:nvSpPr>
        <p:spPr>
          <a:xfrm>
            <a:off x="441660" y="99476"/>
            <a:ext cx="9706707" cy="646331"/>
          </a:xfrm>
          <a:prstGeom prst="rect">
            <a:avLst/>
          </a:prstGeom>
        </p:spPr>
        <p:txBody>
          <a:bodyPr wrap="square">
            <a:spAutoFit/>
          </a:bodyPr>
          <a:lstStyle/>
          <a:p>
            <a:r>
              <a:rPr lang="en-US" sz="3600" spc="200" dirty="0">
                <a:solidFill>
                  <a:srgbClr val="118ED4"/>
                </a:solidFill>
                <a:cs typeface="Arial" panose="020B0604020202020204" pitchFamily="34" charset="0"/>
              </a:rPr>
              <a:t>Recology Services Bolinas</a:t>
            </a:r>
          </a:p>
        </p:txBody>
      </p:sp>
      <p:sp>
        <p:nvSpPr>
          <p:cNvPr id="9" name="Title 1">
            <a:extLst>
              <a:ext uri="{FF2B5EF4-FFF2-40B4-BE49-F238E27FC236}">
                <a16:creationId xmlns:a16="http://schemas.microsoft.com/office/drawing/2014/main" xmlns="" id="{A4338D12-DC92-4CA2-BDD9-3EAE5988862F}"/>
              </a:ext>
            </a:extLst>
          </p:cNvPr>
          <p:cNvSpPr txBox="1">
            <a:spLocks/>
          </p:cNvSpPr>
          <p:nvPr/>
        </p:nvSpPr>
        <p:spPr>
          <a:xfrm>
            <a:off x="441660" y="783753"/>
            <a:ext cx="4686833" cy="45719"/>
          </a:xfrm>
          <a:prstGeom prst="rect">
            <a:avLst/>
          </a:prstGeom>
          <a:solidFill>
            <a:srgbClr val="118ED4"/>
          </a:solidFill>
          <a:ln>
            <a:noFill/>
          </a:ln>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4000" b="1" dirty="0">
              <a:solidFill>
                <a:schemeClr val="bg1"/>
              </a:solidFill>
            </a:endParaRPr>
          </a:p>
        </p:txBody>
      </p:sp>
      <p:sp>
        <p:nvSpPr>
          <p:cNvPr id="12" name="Title 1">
            <a:extLst>
              <a:ext uri="{FF2B5EF4-FFF2-40B4-BE49-F238E27FC236}">
                <a16:creationId xmlns:a16="http://schemas.microsoft.com/office/drawing/2014/main" xmlns="" id="{A083B39E-1EA7-412F-B659-91886452B963}"/>
              </a:ext>
            </a:extLst>
          </p:cNvPr>
          <p:cNvSpPr txBox="1">
            <a:spLocks/>
          </p:cNvSpPr>
          <p:nvPr/>
        </p:nvSpPr>
        <p:spPr>
          <a:xfrm>
            <a:off x="0" y="6393925"/>
            <a:ext cx="12192000" cy="464075"/>
          </a:xfrm>
          <a:prstGeom prst="rect">
            <a:avLst/>
          </a:prstGeom>
          <a:solidFill>
            <a:srgbClr val="118ED4"/>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spc="300" dirty="0">
                <a:solidFill>
                  <a:schemeClr val="bg1"/>
                </a:solidFill>
              </a:rPr>
              <a:t>Recology Sonoma Marin | 2023</a:t>
            </a:r>
          </a:p>
        </p:txBody>
      </p:sp>
      <p:sp>
        <p:nvSpPr>
          <p:cNvPr id="13" name="Slide Number Placeholder 1">
            <a:extLst>
              <a:ext uri="{FF2B5EF4-FFF2-40B4-BE49-F238E27FC236}">
                <a16:creationId xmlns:a16="http://schemas.microsoft.com/office/drawing/2014/main" xmlns="" id="{CF5DA9F9-8D49-4FC3-BEC1-32460FF8C919}"/>
              </a:ext>
            </a:extLst>
          </p:cNvPr>
          <p:cNvSpPr txBox="1">
            <a:spLocks/>
          </p:cNvSpPr>
          <p:nvPr/>
        </p:nvSpPr>
        <p:spPr>
          <a:xfrm>
            <a:off x="11506255" y="6454929"/>
            <a:ext cx="2958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72B81D-01B1-446E-86EF-16F9F8FFCEFB}" type="slidenum">
              <a:rPr lang="en-US" sz="1600" smtClean="0">
                <a:solidFill>
                  <a:schemeClr val="bg1"/>
                </a:solidFill>
              </a:rPr>
              <a:pPr/>
              <a:t>3</a:t>
            </a:fld>
            <a:endParaRPr lang="en-US" sz="1600" dirty="0">
              <a:solidFill>
                <a:schemeClr val="bg1"/>
              </a:solidFill>
            </a:endParaRPr>
          </a:p>
        </p:txBody>
      </p:sp>
      <p:sp>
        <p:nvSpPr>
          <p:cNvPr id="10" name="Content Placeholder 2">
            <a:extLst>
              <a:ext uri="{FF2B5EF4-FFF2-40B4-BE49-F238E27FC236}">
                <a16:creationId xmlns:a16="http://schemas.microsoft.com/office/drawing/2014/main" xmlns="" id="{FC87D586-8C2F-45F5-B7BF-53D37B4EB095}"/>
              </a:ext>
            </a:extLst>
          </p:cNvPr>
          <p:cNvSpPr txBox="1">
            <a:spLocks/>
          </p:cNvSpPr>
          <p:nvPr/>
        </p:nvSpPr>
        <p:spPr>
          <a:xfrm>
            <a:off x="349898" y="991581"/>
            <a:ext cx="7664649" cy="513854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altLang="en-US" sz="2400" dirty="0">
                <a:solidFill>
                  <a:schemeClr val="bg1">
                    <a:lumMod val="50000"/>
                  </a:schemeClr>
                </a:solidFill>
              </a:rPr>
              <a:t>Trash, recycling and organics for over 600 accounts</a:t>
            </a:r>
          </a:p>
          <a:p>
            <a:pPr lvl="1">
              <a:defRPr/>
            </a:pPr>
            <a:r>
              <a:rPr lang="en-US" altLang="en-US" sz="2000" dirty="0">
                <a:solidFill>
                  <a:schemeClr val="bg1">
                    <a:lumMod val="50000"/>
                  </a:schemeClr>
                </a:solidFill>
              </a:rPr>
              <a:t>Up to 2 single stream recycling carts per customer with no sorting required</a:t>
            </a:r>
          </a:p>
          <a:p>
            <a:pPr lvl="1">
              <a:defRPr/>
            </a:pPr>
            <a:r>
              <a:rPr lang="en-US" altLang="en-US" sz="2000" dirty="0">
                <a:solidFill>
                  <a:schemeClr val="bg1">
                    <a:lumMod val="50000"/>
                  </a:schemeClr>
                </a:solidFill>
              </a:rPr>
              <a:t>Up to 2 organics carts for yard waste and food waste</a:t>
            </a:r>
          </a:p>
          <a:p>
            <a:pPr lvl="1">
              <a:defRPr/>
            </a:pPr>
            <a:endParaRPr lang="en-US" altLang="en-US" sz="2000" dirty="0">
              <a:solidFill>
                <a:schemeClr val="bg1">
                  <a:lumMod val="50000"/>
                </a:schemeClr>
              </a:solidFill>
            </a:endParaRPr>
          </a:p>
          <a:p>
            <a:pPr>
              <a:defRPr/>
            </a:pPr>
            <a:r>
              <a:rPr lang="en-US" altLang="en-US" sz="2400" dirty="0">
                <a:solidFill>
                  <a:schemeClr val="bg1">
                    <a:lumMod val="50000"/>
                  </a:schemeClr>
                </a:solidFill>
              </a:rPr>
              <a:t>Two on-call clean up event per residential account each year</a:t>
            </a:r>
          </a:p>
          <a:p>
            <a:pPr>
              <a:defRPr/>
            </a:pPr>
            <a:endParaRPr lang="en-US" altLang="en-US" sz="2400" dirty="0">
              <a:solidFill>
                <a:schemeClr val="bg1">
                  <a:lumMod val="50000"/>
                </a:schemeClr>
              </a:solidFill>
            </a:endParaRPr>
          </a:p>
          <a:p>
            <a:pPr>
              <a:defRPr/>
            </a:pPr>
            <a:r>
              <a:rPr lang="en-US" altLang="en-US" sz="2400" dirty="0">
                <a:solidFill>
                  <a:schemeClr val="bg1">
                    <a:lumMod val="50000"/>
                  </a:schemeClr>
                </a:solidFill>
              </a:rPr>
              <a:t>Battery recycling</a:t>
            </a:r>
          </a:p>
          <a:p>
            <a:pPr>
              <a:defRPr/>
            </a:pPr>
            <a:endParaRPr lang="en-US" altLang="en-US" sz="2400" dirty="0">
              <a:solidFill>
                <a:schemeClr val="bg1">
                  <a:lumMod val="50000"/>
                </a:schemeClr>
              </a:solidFill>
            </a:endParaRPr>
          </a:p>
          <a:p>
            <a:pPr>
              <a:defRPr/>
            </a:pPr>
            <a:r>
              <a:rPr lang="en-US" altLang="en-US" sz="2400" dirty="0">
                <a:solidFill>
                  <a:schemeClr val="bg1">
                    <a:lumMod val="50000"/>
                  </a:schemeClr>
                </a:solidFill>
              </a:rPr>
              <a:t>Recology trucks and drivers spend over 60 hours per week servicing Bolinas</a:t>
            </a:r>
          </a:p>
          <a:p>
            <a:pPr lvl="1">
              <a:defRPr/>
            </a:pPr>
            <a:r>
              <a:rPr lang="en-US" altLang="en-US" sz="2000" dirty="0">
                <a:solidFill>
                  <a:schemeClr val="bg1">
                    <a:lumMod val="50000"/>
                  </a:schemeClr>
                </a:solidFill>
              </a:rPr>
              <a:t>Plus admin and management time</a:t>
            </a:r>
          </a:p>
          <a:p>
            <a:pPr>
              <a:defRPr/>
            </a:pPr>
            <a:endParaRPr lang="en-US" altLang="en-US" sz="2400" dirty="0">
              <a:solidFill>
                <a:schemeClr val="bg1">
                  <a:lumMod val="50000"/>
                </a:schemeClr>
              </a:solidFill>
            </a:endParaRPr>
          </a:p>
        </p:txBody>
      </p:sp>
      <p:pic>
        <p:nvPicPr>
          <p:cNvPr id="14" name="Picture 13">
            <a:extLst>
              <a:ext uri="{FF2B5EF4-FFF2-40B4-BE49-F238E27FC236}">
                <a16:creationId xmlns:a16="http://schemas.microsoft.com/office/drawing/2014/main" xmlns="" id="{27BEDD40-960F-C58E-B65E-E77C2DF1212C}"/>
              </a:ext>
            </a:extLst>
          </p:cNvPr>
          <p:cNvPicPr>
            <a:picLocks noChangeAspect="1"/>
          </p:cNvPicPr>
          <p:nvPr/>
        </p:nvPicPr>
        <p:blipFill rotWithShape="1">
          <a:blip r:embed="rId3">
            <a:extLst>
              <a:ext uri="{28A0092B-C50C-407E-A947-70E740481C1C}">
                <a14:useLocalDpi xmlns:a14="http://schemas.microsoft.com/office/drawing/2010/main" val="0"/>
              </a:ext>
            </a:extLst>
          </a:blip>
          <a:srcRect t="14366" b="7223"/>
          <a:stretch/>
        </p:blipFill>
        <p:spPr>
          <a:xfrm>
            <a:off x="8009778" y="1248325"/>
            <a:ext cx="4026270" cy="4735578"/>
          </a:xfrm>
          <a:prstGeom prst="rect">
            <a:avLst/>
          </a:prstGeom>
        </p:spPr>
      </p:pic>
    </p:spTree>
    <p:extLst>
      <p:ext uri="{BB962C8B-B14F-4D97-AF65-F5344CB8AC3E}">
        <p14:creationId xmlns:p14="http://schemas.microsoft.com/office/powerpoint/2010/main" val="2289172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2FD759C-B936-4961-8EB9-072BE09F260A}"/>
              </a:ext>
            </a:extLst>
          </p:cNvPr>
          <p:cNvSpPr/>
          <p:nvPr/>
        </p:nvSpPr>
        <p:spPr>
          <a:xfrm>
            <a:off x="544386" y="387929"/>
            <a:ext cx="9706707" cy="646331"/>
          </a:xfrm>
          <a:prstGeom prst="rect">
            <a:avLst/>
          </a:prstGeom>
        </p:spPr>
        <p:txBody>
          <a:bodyPr wrap="square">
            <a:spAutoFit/>
          </a:bodyPr>
          <a:lstStyle/>
          <a:p>
            <a:r>
              <a:rPr lang="en-US" sz="3600" spc="200" dirty="0">
                <a:solidFill>
                  <a:srgbClr val="61B635"/>
                </a:solidFill>
                <a:cs typeface="Arial" panose="020B0604020202020204" pitchFamily="34" charset="0"/>
              </a:rPr>
              <a:t>City Donated Services</a:t>
            </a:r>
          </a:p>
        </p:txBody>
      </p:sp>
      <p:sp>
        <p:nvSpPr>
          <p:cNvPr id="9" name="Title 1">
            <a:extLst>
              <a:ext uri="{FF2B5EF4-FFF2-40B4-BE49-F238E27FC236}">
                <a16:creationId xmlns:a16="http://schemas.microsoft.com/office/drawing/2014/main" xmlns="" id="{A4338D12-DC92-4CA2-BDD9-3EAE5988862F}"/>
              </a:ext>
            </a:extLst>
          </p:cNvPr>
          <p:cNvSpPr txBox="1">
            <a:spLocks/>
          </p:cNvSpPr>
          <p:nvPr/>
        </p:nvSpPr>
        <p:spPr>
          <a:xfrm>
            <a:off x="608181" y="1198203"/>
            <a:ext cx="4686833" cy="45719"/>
          </a:xfrm>
          <a:prstGeom prst="rect">
            <a:avLst/>
          </a:prstGeom>
          <a:solidFill>
            <a:srgbClr val="61B635"/>
          </a:solidFill>
          <a:ln>
            <a:noFill/>
          </a:ln>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4000" b="1" dirty="0">
              <a:solidFill>
                <a:schemeClr val="bg1"/>
              </a:solidFill>
            </a:endParaRPr>
          </a:p>
        </p:txBody>
      </p:sp>
      <p:sp>
        <p:nvSpPr>
          <p:cNvPr id="12" name="Title 1">
            <a:extLst>
              <a:ext uri="{FF2B5EF4-FFF2-40B4-BE49-F238E27FC236}">
                <a16:creationId xmlns:a16="http://schemas.microsoft.com/office/drawing/2014/main" xmlns="" id="{A083B39E-1EA7-412F-B659-91886452B963}"/>
              </a:ext>
            </a:extLst>
          </p:cNvPr>
          <p:cNvSpPr txBox="1">
            <a:spLocks/>
          </p:cNvSpPr>
          <p:nvPr/>
        </p:nvSpPr>
        <p:spPr>
          <a:xfrm>
            <a:off x="0" y="6393925"/>
            <a:ext cx="12192000" cy="464075"/>
          </a:xfrm>
          <a:prstGeom prst="rect">
            <a:avLst/>
          </a:prstGeom>
          <a:solidFill>
            <a:srgbClr val="61B635"/>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spc="300" dirty="0">
                <a:solidFill>
                  <a:schemeClr val="bg1"/>
                </a:solidFill>
              </a:rPr>
              <a:t>Recology Sonoma Marin | 2023</a:t>
            </a:r>
          </a:p>
        </p:txBody>
      </p:sp>
      <p:sp>
        <p:nvSpPr>
          <p:cNvPr id="13" name="Slide Number Placeholder 1">
            <a:extLst>
              <a:ext uri="{FF2B5EF4-FFF2-40B4-BE49-F238E27FC236}">
                <a16:creationId xmlns:a16="http://schemas.microsoft.com/office/drawing/2014/main" xmlns="" id="{CF5DA9F9-8D49-4FC3-BEC1-32460FF8C919}"/>
              </a:ext>
            </a:extLst>
          </p:cNvPr>
          <p:cNvSpPr txBox="1">
            <a:spLocks/>
          </p:cNvSpPr>
          <p:nvPr/>
        </p:nvSpPr>
        <p:spPr>
          <a:xfrm>
            <a:off x="11352945" y="6454929"/>
            <a:ext cx="44920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72B81D-01B1-446E-86EF-16F9F8FFCEFB}" type="slidenum">
              <a:rPr lang="en-US" sz="1600" smtClean="0">
                <a:solidFill>
                  <a:schemeClr val="bg1"/>
                </a:solidFill>
              </a:rPr>
              <a:pPr/>
              <a:t>4</a:t>
            </a:fld>
            <a:endParaRPr lang="en-US" sz="1600" dirty="0">
              <a:solidFill>
                <a:schemeClr val="bg1"/>
              </a:solidFill>
            </a:endParaRPr>
          </a:p>
        </p:txBody>
      </p:sp>
      <p:sp>
        <p:nvSpPr>
          <p:cNvPr id="7" name="Content Placeholder 2">
            <a:extLst>
              <a:ext uri="{FF2B5EF4-FFF2-40B4-BE49-F238E27FC236}">
                <a16:creationId xmlns:a16="http://schemas.microsoft.com/office/drawing/2014/main" xmlns="" id="{DD2009B5-1388-4662-AC5C-8D51315B4476}"/>
              </a:ext>
            </a:extLst>
          </p:cNvPr>
          <p:cNvSpPr txBox="1">
            <a:spLocks/>
          </p:cNvSpPr>
          <p:nvPr/>
        </p:nvSpPr>
        <p:spPr>
          <a:xfrm>
            <a:off x="544386" y="1430275"/>
            <a:ext cx="6421494" cy="4134281"/>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altLang="en-US" sz="2800" dirty="0">
                <a:solidFill>
                  <a:schemeClr val="bg1">
                    <a:lumMod val="50000"/>
                  </a:schemeClr>
                </a:solidFill>
              </a:rPr>
              <a:t>Around $37,000 in annual cart and bin service for the City </a:t>
            </a:r>
          </a:p>
          <a:p>
            <a:pPr>
              <a:defRPr/>
            </a:pPr>
            <a:r>
              <a:rPr lang="en-US" altLang="en-US" sz="2800" dirty="0">
                <a:solidFill>
                  <a:schemeClr val="bg1">
                    <a:lumMod val="50000"/>
                  </a:schemeClr>
                </a:solidFill>
              </a:rPr>
              <a:t>Free debris box hauls and associated disposal</a:t>
            </a:r>
          </a:p>
          <a:p>
            <a:pPr>
              <a:defRPr/>
            </a:pPr>
            <a:r>
              <a:rPr lang="en-US" altLang="en-US" sz="2800" dirty="0">
                <a:solidFill>
                  <a:schemeClr val="bg1">
                    <a:lumMod val="50000"/>
                  </a:schemeClr>
                </a:solidFill>
              </a:rPr>
              <a:t>Special event donations including: </a:t>
            </a:r>
          </a:p>
          <a:p>
            <a:pPr lvl="1">
              <a:defRPr/>
            </a:pPr>
            <a:r>
              <a:rPr lang="en-US" altLang="en-US" sz="2400" dirty="0">
                <a:solidFill>
                  <a:schemeClr val="bg1">
                    <a:lumMod val="50000"/>
                  </a:schemeClr>
                </a:solidFill>
              </a:rPr>
              <a:t>Labor Day BBQ</a:t>
            </a:r>
          </a:p>
          <a:p>
            <a:pPr lvl="1">
              <a:defRPr/>
            </a:pPr>
            <a:r>
              <a:rPr lang="en-US" altLang="en-US" sz="2400" dirty="0">
                <a:solidFill>
                  <a:schemeClr val="bg1">
                    <a:lumMod val="50000"/>
                  </a:schemeClr>
                </a:solidFill>
              </a:rPr>
              <a:t>Art Garden &amp; Food Festival</a:t>
            </a:r>
          </a:p>
          <a:p>
            <a:pPr lvl="1">
              <a:defRPr/>
            </a:pPr>
            <a:endParaRPr lang="en-US" altLang="en-US" sz="2400" dirty="0">
              <a:solidFill>
                <a:schemeClr val="bg1">
                  <a:lumMod val="50000"/>
                </a:schemeClr>
              </a:solidFill>
            </a:endParaRPr>
          </a:p>
          <a:p>
            <a:pPr>
              <a:defRPr/>
            </a:pPr>
            <a:endParaRPr lang="en-US" altLang="en-US" sz="2000" dirty="0">
              <a:solidFill>
                <a:schemeClr val="bg1">
                  <a:lumMod val="50000"/>
                </a:schemeClr>
              </a:solidFill>
            </a:endParaRPr>
          </a:p>
        </p:txBody>
      </p:sp>
      <p:pic>
        <p:nvPicPr>
          <p:cNvPr id="10" name="Picture 9">
            <a:extLst>
              <a:ext uri="{FF2B5EF4-FFF2-40B4-BE49-F238E27FC236}">
                <a16:creationId xmlns:a16="http://schemas.microsoft.com/office/drawing/2014/main" xmlns="" id="{F55D23BF-44BA-DDD2-4983-114A29CABE10}"/>
              </a:ext>
            </a:extLst>
          </p:cNvPr>
          <p:cNvPicPr>
            <a:picLocks noChangeAspect="1"/>
          </p:cNvPicPr>
          <p:nvPr/>
        </p:nvPicPr>
        <p:blipFill rotWithShape="1">
          <a:blip r:embed="rId3"/>
          <a:srcRect l="1160" r="22565" b="1"/>
          <a:stretch/>
        </p:blipFill>
        <p:spPr>
          <a:xfrm>
            <a:off x="7361885" y="1886039"/>
            <a:ext cx="4678626" cy="3465611"/>
          </a:xfrm>
          <a:custGeom>
            <a:avLst/>
            <a:gdLst/>
            <a:ahLst/>
            <a:cxnLst/>
            <a:rect l="l" t="t" r="r" b="b"/>
            <a:pathLst>
              <a:path w="2833631" h="267701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p:spPr>
      </p:pic>
    </p:spTree>
    <p:extLst>
      <p:ext uri="{BB962C8B-B14F-4D97-AF65-F5344CB8AC3E}">
        <p14:creationId xmlns:p14="http://schemas.microsoft.com/office/powerpoint/2010/main" val="1446379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2FD759C-B936-4961-8EB9-072BE09F260A}"/>
              </a:ext>
            </a:extLst>
          </p:cNvPr>
          <p:cNvSpPr/>
          <p:nvPr/>
        </p:nvSpPr>
        <p:spPr>
          <a:xfrm>
            <a:off x="544386" y="387929"/>
            <a:ext cx="9706707" cy="646331"/>
          </a:xfrm>
          <a:prstGeom prst="rect">
            <a:avLst/>
          </a:prstGeom>
        </p:spPr>
        <p:txBody>
          <a:bodyPr wrap="square">
            <a:spAutoFit/>
          </a:bodyPr>
          <a:lstStyle/>
          <a:p>
            <a:r>
              <a:rPr lang="en-US" sz="3600" spc="200" dirty="0">
                <a:solidFill>
                  <a:srgbClr val="61B635"/>
                </a:solidFill>
                <a:cs typeface="Arial" panose="020B0604020202020204" pitchFamily="34" charset="0"/>
              </a:rPr>
              <a:t>Environmental Health &amp; Safety</a:t>
            </a:r>
          </a:p>
        </p:txBody>
      </p:sp>
      <p:sp>
        <p:nvSpPr>
          <p:cNvPr id="9" name="Title 1">
            <a:extLst>
              <a:ext uri="{FF2B5EF4-FFF2-40B4-BE49-F238E27FC236}">
                <a16:creationId xmlns:a16="http://schemas.microsoft.com/office/drawing/2014/main" xmlns="" id="{A4338D12-DC92-4CA2-BDD9-3EAE5988862F}"/>
              </a:ext>
            </a:extLst>
          </p:cNvPr>
          <p:cNvSpPr txBox="1">
            <a:spLocks/>
          </p:cNvSpPr>
          <p:nvPr/>
        </p:nvSpPr>
        <p:spPr>
          <a:xfrm>
            <a:off x="608181" y="1198203"/>
            <a:ext cx="4686833" cy="45719"/>
          </a:xfrm>
          <a:prstGeom prst="rect">
            <a:avLst/>
          </a:prstGeom>
          <a:solidFill>
            <a:srgbClr val="61B635"/>
          </a:solidFill>
          <a:ln>
            <a:noFill/>
          </a:ln>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4000" b="1" dirty="0">
              <a:solidFill>
                <a:schemeClr val="bg1"/>
              </a:solidFill>
            </a:endParaRPr>
          </a:p>
        </p:txBody>
      </p:sp>
      <p:sp>
        <p:nvSpPr>
          <p:cNvPr id="12" name="Title 1">
            <a:extLst>
              <a:ext uri="{FF2B5EF4-FFF2-40B4-BE49-F238E27FC236}">
                <a16:creationId xmlns:a16="http://schemas.microsoft.com/office/drawing/2014/main" xmlns="" id="{A083B39E-1EA7-412F-B659-91886452B963}"/>
              </a:ext>
            </a:extLst>
          </p:cNvPr>
          <p:cNvSpPr txBox="1">
            <a:spLocks/>
          </p:cNvSpPr>
          <p:nvPr/>
        </p:nvSpPr>
        <p:spPr>
          <a:xfrm>
            <a:off x="0" y="6393925"/>
            <a:ext cx="12192000" cy="464075"/>
          </a:xfrm>
          <a:prstGeom prst="rect">
            <a:avLst/>
          </a:prstGeom>
          <a:solidFill>
            <a:srgbClr val="61B635"/>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spc="300" dirty="0">
                <a:solidFill>
                  <a:schemeClr val="bg1"/>
                </a:solidFill>
              </a:rPr>
              <a:t>Recology Sonoma Marin | 2023</a:t>
            </a:r>
          </a:p>
        </p:txBody>
      </p:sp>
      <p:sp>
        <p:nvSpPr>
          <p:cNvPr id="13" name="Slide Number Placeholder 1">
            <a:extLst>
              <a:ext uri="{FF2B5EF4-FFF2-40B4-BE49-F238E27FC236}">
                <a16:creationId xmlns:a16="http://schemas.microsoft.com/office/drawing/2014/main" xmlns="" id="{CF5DA9F9-8D49-4FC3-BEC1-32460FF8C919}"/>
              </a:ext>
            </a:extLst>
          </p:cNvPr>
          <p:cNvSpPr txBox="1">
            <a:spLocks/>
          </p:cNvSpPr>
          <p:nvPr/>
        </p:nvSpPr>
        <p:spPr>
          <a:xfrm>
            <a:off x="11373493" y="6454929"/>
            <a:ext cx="42866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72B81D-01B1-446E-86EF-16F9F8FFCEFB}" type="slidenum">
              <a:rPr lang="en-US" sz="1600" smtClean="0">
                <a:solidFill>
                  <a:schemeClr val="bg1"/>
                </a:solidFill>
              </a:rPr>
              <a:pPr/>
              <a:t>5</a:t>
            </a:fld>
            <a:endParaRPr lang="en-US" sz="1600" dirty="0">
              <a:solidFill>
                <a:schemeClr val="bg1"/>
              </a:solidFill>
            </a:endParaRPr>
          </a:p>
        </p:txBody>
      </p:sp>
      <p:sp>
        <p:nvSpPr>
          <p:cNvPr id="7" name="Content Placeholder 2">
            <a:extLst>
              <a:ext uri="{FF2B5EF4-FFF2-40B4-BE49-F238E27FC236}">
                <a16:creationId xmlns:a16="http://schemas.microsoft.com/office/drawing/2014/main" xmlns="" id="{DD2009B5-1388-4662-AC5C-8D51315B4476}"/>
              </a:ext>
            </a:extLst>
          </p:cNvPr>
          <p:cNvSpPr txBox="1">
            <a:spLocks/>
          </p:cNvSpPr>
          <p:nvPr/>
        </p:nvSpPr>
        <p:spPr>
          <a:xfrm>
            <a:off x="544386" y="1593720"/>
            <a:ext cx="5453601" cy="3962400"/>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altLang="en-US" sz="2800" dirty="0">
                <a:solidFill>
                  <a:schemeClr val="bg1">
                    <a:lumMod val="50000"/>
                  </a:schemeClr>
                </a:solidFill>
              </a:rPr>
              <a:t>Newer Rear-Loader vehicle in service</a:t>
            </a:r>
          </a:p>
          <a:p>
            <a:pPr>
              <a:defRPr/>
            </a:pPr>
            <a:endParaRPr lang="en-US" altLang="en-US" sz="1800" dirty="0">
              <a:solidFill>
                <a:schemeClr val="bg1">
                  <a:lumMod val="50000"/>
                </a:schemeClr>
              </a:solidFill>
            </a:endParaRPr>
          </a:p>
          <a:p>
            <a:pPr>
              <a:defRPr/>
            </a:pPr>
            <a:r>
              <a:rPr lang="en-US" altLang="en-US" sz="2800" dirty="0">
                <a:solidFill>
                  <a:schemeClr val="bg1">
                    <a:lumMod val="50000"/>
                  </a:schemeClr>
                </a:solidFill>
              </a:rPr>
              <a:t>Operational sites &amp; equipment are in high standing with all regulatory agencies</a:t>
            </a:r>
          </a:p>
          <a:p>
            <a:pPr>
              <a:defRPr/>
            </a:pPr>
            <a:endParaRPr lang="en-US" altLang="en-US" sz="1800" dirty="0">
              <a:solidFill>
                <a:schemeClr val="bg1">
                  <a:lumMod val="50000"/>
                </a:schemeClr>
              </a:solidFill>
            </a:endParaRPr>
          </a:p>
          <a:p>
            <a:pPr>
              <a:defRPr/>
            </a:pPr>
            <a:r>
              <a:rPr lang="en-US" altLang="en-US" sz="2800" dirty="0">
                <a:solidFill>
                  <a:schemeClr val="bg1">
                    <a:lumMod val="50000"/>
                  </a:schemeClr>
                </a:solidFill>
              </a:rPr>
              <a:t>Regional Safety goals have been exceeded </a:t>
            </a:r>
            <a:endParaRPr lang="en-US" altLang="en-US" sz="2800" b="1" dirty="0">
              <a:solidFill>
                <a:schemeClr val="bg1">
                  <a:lumMod val="50000"/>
                </a:schemeClr>
              </a:solidFill>
            </a:endParaRPr>
          </a:p>
        </p:txBody>
      </p:sp>
      <p:pic>
        <p:nvPicPr>
          <p:cNvPr id="3" name="Picture 2" descr="A picture containing outdoor, person&#10;&#10;Description automatically generated">
            <a:extLst>
              <a:ext uri="{FF2B5EF4-FFF2-40B4-BE49-F238E27FC236}">
                <a16:creationId xmlns:a16="http://schemas.microsoft.com/office/drawing/2014/main" xmlns="" id="{472F71F6-62A8-4D06-9FD2-73C6C4B713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8552" y="1730753"/>
            <a:ext cx="5453601" cy="3825367"/>
          </a:xfrm>
          <a:prstGeom prst="rect">
            <a:avLst/>
          </a:prstGeom>
        </p:spPr>
      </p:pic>
    </p:spTree>
    <p:extLst>
      <p:ext uri="{BB962C8B-B14F-4D97-AF65-F5344CB8AC3E}">
        <p14:creationId xmlns:p14="http://schemas.microsoft.com/office/powerpoint/2010/main" val="3398954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2FD759C-B936-4961-8EB9-072BE09F260A}"/>
              </a:ext>
            </a:extLst>
          </p:cNvPr>
          <p:cNvSpPr/>
          <p:nvPr/>
        </p:nvSpPr>
        <p:spPr>
          <a:xfrm>
            <a:off x="544386" y="387929"/>
            <a:ext cx="9706707" cy="646331"/>
          </a:xfrm>
          <a:prstGeom prst="rect">
            <a:avLst/>
          </a:prstGeom>
        </p:spPr>
        <p:txBody>
          <a:bodyPr wrap="square">
            <a:spAutoFit/>
          </a:bodyPr>
          <a:lstStyle/>
          <a:p>
            <a:r>
              <a:rPr lang="en-US" sz="3600" spc="200" dirty="0">
                <a:solidFill>
                  <a:srgbClr val="118ED4"/>
                </a:solidFill>
                <a:cs typeface="Arial" panose="020B0604020202020204" pitchFamily="34" charset="0"/>
              </a:rPr>
              <a:t>Public Education &amp; Events</a:t>
            </a:r>
          </a:p>
        </p:txBody>
      </p:sp>
      <p:sp>
        <p:nvSpPr>
          <p:cNvPr id="9" name="Title 1">
            <a:extLst>
              <a:ext uri="{FF2B5EF4-FFF2-40B4-BE49-F238E27FC236}">
                <a16:creationId xmlns:a16="http://schemas.microsoft.com/office/drawing/2014/main" xmlns="" id="{A4338D12-DC92-4CA2-BDD9-3EAE5988862F}"/>
              </a:ext>
            </a:extLst>
          </p:cNvPr>
          <p:cNvSpPr txBox="1">
            <a:spLocks/>
          </p:cNvSpPr>
          <p:nvPr/>
        </p:nvSpPr>
        <p:spPr>
          <a:xfrm>
            <a:off x="544386" y="1057201"/>
            <a:ext cx="3702562" cy="45719"/>
          </a:xfrm>
          <a:prstGeom prst="rect">
            <a:avLst/>
          </a:prstGeom>
          <a:solidFill>
            <a:srgbClr val="118ED4"/>
          </a:solidFill>
          <a:ln>
            <a:noFill/>
          </a:ln>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4000" b="1" dirty="0">
              <a:solidFill>
                <a:schemeClr val="bg1"/>
              </a:solidFill>
            </a:endParaRPr>
          </a:p>
        </p:txBody>
      </p:sp>
      <p:sp>
        <p:nvSpPr>
          <p:cNvPr id="12" name="Title 1">
            <a:extLst>
              <a:ext uri="{FF2B5EF4-FFF2-40B4-BE49-F238E27FC236}">
                <a16:creationId xmlns:a16="http://schemas.microsoft.com/office/drawing/2014/main" xmlns="" id="{A083B39E-1EA7-412F-B659-91886452B963}"/>
              </a:ext>
            </a:extLst>
          </p:cNvPr>
          <p:cNvSpPr txBox="1">
            <a:spLocks/>
          </p:cNvSpPr>
          <p:nvPr/>
        </p:nvSpPr>
        <p:spPr>
          <a:xfrm>
            <a:off x="0" y="6393925"/>
            <a:ext cx="12192000" cy="464075"/>
          </a:xfrm>
          <a:prstGeom prst="rect">
            <a:avLst/>
          </a:prstGeom>
          <a:solidFill>
            <a:srgbClr val="118ED4"/>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spc="300" dirty="0">
                <a:solidFill>
                  <a:schemeClr val="bg1"/>
                </a:solidFill>
              </a:rPr>
              <a:t>Recology Sonoma Marin | 2023</a:t>
            </a:r>
          </a:p>
        </p:txBody>
      </p:sp>
      <p:sp>
        <p:nvSpPr>
          <p:cNvPr id="13" name="Slide Number Placeholder 1">
            <a:extLst>
              <a:ext uri="{FF2B5EF4-FFF2-40B4-BE49-F238E27FC236}">
                <a16:creationId xmlns:a16="http://schemas.microsoft.com/office/drawing/2014/main" xmlns="" id="{CF5DA9F9-8D49-4FC3-BEC1-32460FF8C919}"/>
              </a:ext>
            </a:extLst>
          </p:cNvPr>
          <p:cNvSpPr txBox="1">
            <a:spLocks/>
          </p:cNvSpPr>
          <p:nvPr/>
        </p:nvSpPr>
        <p:spPr>
          <a:xfrm>
            <a:off x="11506255" y="6454929"/>
            <a:ext cx="429931" cy="22406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72B81D-01B1-446E-86EF-16F9F8FFCEFB}" type="slidenum">
              <a:rPr lang="en-US" sz="1600" smtClean="0">
                <a:solidFill>
                  <a:schemeClr val="bg1"/>
                </a:solidFill>
              </a:rPr>
              <a:pPr/>
              <a:t>6</a:t>
            </a:fld>
            <a:endParaRPr lang="en-US" sz="1600" dirty="0">
              <a:solidFill>
                <a:schemeClr val="bg1"/>
              </a:solidFill>
            </a:endParaRPr>
          </a:p>
        </p:txBody>
      </p:sp>
      <p:sp>
        <p:nvSpPr>
          <p:cNvPr id="3" name="TextBox 2">
            <a:extLst>
              <a:ext uri="{FF2B5EF4-FFF2-40B4-BE49-F238E27FC236}">
                <a16:creationId xmlns:a16="http://schemas.microsoft.com/office/drawing/2014/main" xmlns="" id="{4F60BC32-73FC-32EA-B5D1-44EADA869DD4}"/>
              </a:ext>
            </a:extLst>
          </p:cNvPr>
          <p:cNvSpPr txBox="1"/>
          <p:nvPr/>
        </p:nvSpPr>
        <p:spPr>
          <a:xfrm>
            <a:off x="6270366" y="981084"/>
            <a:ext cx="5235889" cy="646331"/>
          </a:xfrm>
          <a:prstGeom prst="rect">
            <a:avLst/>
          </a:prstGeom>
          <a:noFill/>
        </p:spPr>
        <p:txBody>
          <a:bodyPr wrap="square" rtlCol="0">
            <a:spAutoFit/>
          </a:bodyPr>
          <a:lstStyle/>
          <a:p>
            <a:r>
              <a:rPr lang="en-US" dirty="0"/>
              <a:t>Newsletters delivered twice annually with Bolinas specific information and tips.</a:t>
            </a:r>
          </a:p>
        </p:txBody>
      </p:sp>
      <p:pic>
        <p:nvPicPr>
          <p:cNvPr id="5" name="Picture 4" descr="A person standing in front of a tent&#10;&#10;Description automatically generated">
            <a:extLst>
              <a:ext uri="{FF2B5EF4-FFF2-40B4-BE49-F238E27FC236}">
                <a16:creationId xmlns:a16="http://schemas.microsoft.com/office/drawing/2014/main" xmlns="" id="{C429CCB9-1E42-4546-F187-CCD08293FD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386" y="1261067"/>
            <a:ext cx="5294616" cy="3970962"/>
          </a:xfrm>
          <a:prstGeom prst="rect">
            <a:avLst/>
          </a:prstGeom>
        </p:spPr>
      </p:pic>
      <p:pic>
        <p:nvPicPr>
          <p:cNvPr id="10" name="Picture 9" descr="A person and a child at a table&#10;&#10;Description automatically generated">
            <a:extLst>
              <a:ext uri="{FF2B5EF4-FFF2-40B4-BE49-F238E27FC236}">
                <a16:creationId xmlns:a16="http://schemas.microsoft.com/office/drawing/2014/main" xmlns="" id="{BC8C210C-F984-0046-F905-4472198C4E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9002" y="2131221"/>
            <a:ext cx="5358588" cy="4019960"/>
          </a:xfrm>
          <a:prstGeom prst="rect">
            <a:avLst/>
          </a:prstGeom>
        </p:spPr>
      </p:pic>
    </p:spTree>
    <p:extLst>
      <p:ext uri="{BB962C8B-B14F-4D97-AF65-F5344CB8AC3E}">
        <p14:creationId xmlns:p14="http://schemas.microsoft.com/office/powerpoint/2010/main" val="3514769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2FD759C-B936-4961-8EB9-072BE09F260A}"/>
              </a:ext>
            </a:extLst>
          </p:cNvPr>
          <p:cNvSpPr/>
          <p:nvPr/>
        </p:nvSpPr>
        <p:spPr>
          <a:xfrm>
            <a:off x="629855" y="244163"/>
            <a:ext cx="9706707" cy="646331"/>
          </a:xfrm>
          <a:prstGeom prst="rect">
            <a:avLst/>
          </a:prstGeom>
        </p:spPr>
        <p:txBody>
          <a:bodyPr wrap="square">
            <a:spAutoFit/>
          </a:bodyPr>
          <a:lstStyle/>
          <a:p>
            <a:r>
              <a:rPr lang="en-US" sz="3600" spc="200" dirty="0">
                <a:solidFill>
                  <a:srgbClr val="118ED4"/>
                </a:solidFill>
                <a:cs typeface="Arial" panose="020B0604020202020204" pitchFamily="34" charset="0"/>
              </a:rPr>
              <a:t>Waste Zero</a:t>
            </a:r>
          </a:p>
        </p:txBody>
      </p:sp>
      <p:sp>
        <p:nvSpPr>
          <p:cNvPr id="9" name="Title 1">
            <a:extLst>
              <a:ext uri="{FF2B5EF4-FFF2-40B4-BE49-F238E27FC236}">
                <a16:creationId xmlns:a16="http://schemas.microsoft.com/office/drawing/2014/main" xmlns="" id="{A4338D12-DC92-4CA2-BDD9-3EAE5988862F}"/>
              </a:ext>
            </a:extLst>
          </p:cNvPr>
          <p:cNvSpPr txBox="1">
            <a:spLocks/>
          </p:cNvSpPr>
          <p:nvPr/>
        </p:nvSpPr>
        <p:spPr>
          <a:xfrm>
            <a:off x="629855" y="938997"/>
            <a:ext cx="4686833" cy="45719"/>
          </a:xfrm>
          <a:prstGeom prst="rect">
            <a:avLst/>
          </a:prstGeom>
          <a:solidFill>
            <a:srgbClr val="118ED4"/>
          </a:solidFill>
          <a:ln>
            <a:noFill/>
          </a:ln>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4000" b="1" dirty="0">
              <a:solidFill>
                <a:schemeClr val="bg1"/>
              </a:solidFill>
            </a:endParaRPr>
          </a:p>
        </p:txBody>
      </p:sp>
      <p:sp>
        <p:nvSpPr>
          <p:cNvPr id="12" name="Title 1">
            <a:extLst>
              <a:ext uri="{FF2B5EF4-FFF2-40B4-BE49-F238E27FC236}">
                <a16:creationId xmlns:a16="http://schemas.microsoft.com/office/drawing/2014/main" xmlns="" id="{A083B39E-1EA7-412F-B659-91886452B963}"/>
              </a:ext>
            </a:extLst>
          </p:cNvPr>
          <p:cNvSpPr txBox="1">
            <a:spLocks/>
          </p:cNvSpPr>
          <p:nvPr/>
        </p:nvSpPr>
        <p:spPr>
          <a:xfrm>
            <a:off x="0" y="6393925"/>
            <a:ext cx="12192000" cy="464075"/>
          </a:xfrm>
          <a:prstGeom prst="rect">
            <a:avLst/>
          </a:prstGeom>
          <a:solidFill>
            <a:srgbClr val="118ED4"/>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spc="300" dirty="0">
                <a:solidFill>
                  <a:schemeClr val="bg1"/>
                </a:solidFill>
              </a:rPr>
              <a:t>Recology Sonoma Marin | 2023</a:t>
            </a:r>
          </a:p>
        </p:txBody>
      </p:sp>
      <p:sp>
        <p:nvSpPr>
          <p:cNvPr id="13" name="Slide Number Placeholder 1">
            <a:extLst>
              <a:ext uri="{FF2B5EF4-FFF2-40B4-BE49-F238E27FC236}">
                <a16:creationId xmlns:a16="http://schemas.microsoft.com/office/drawing/2014/main" xmlns="" id="{CF5DA9F9-8D49-4FC3-BEC1-32460FF8C919}"/>
              </a:ext>
            </a:extLst>
          </p:cNvPr>
          <p:cNvSpPr txBox="1">
            <a:spLocks/>
          </p:cNvSpPr>
          <p:nvPr/>
        </p:nvSpPr>
        <p:spPr>
          <a:xfrm>
            <a:off x="11506255" y="6454929"/>
            <a:ext cx="2958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72B81D-01B1-446E-86EF-16F9F8FFCEFB}" type="slidenum">
              <a:rPr lang="en-US" sz="1600" smtClean="0">
                <a:solidFill>
                  <a:schemeClr val="bg1"/>
                </a:solidFill>
              </a:rPr>
              <a:pPr/>
              <a:t>7</a:t>
            </a:fld>
            <a:endParaRPr lang="en-US" sz="1600" dirty="0">
              <a:solidFill>
                <a:schemeClr val="bg1"/>
              </a:solidFill>
            </a:endParaRPr>
          </a:p>
        </p:txBody>
      </p:sp>
      <p:sp>
        <p:nvSpPr>
          <p:cNvPr id="10" name="Content Placeholder 2">
            <a:extLst>
              <a:ext uri="{FF2B5EF4-FFF2-40B4-BE49-F238E27FC236}">
                <a16:creationId xmlns:a16="http://schemas.microsoft.com/office/drawing/2014/main" xmlns="" id="{FC87D586-8C2F-45F5-B7BF-53D37B4EB095}"/>
              </a:ext>
            </a:extLst>
          </p:cNvPr>
          <p:cNvSpPr txBox="1">
            <a:spLocks/>
          </p:cNvSpPr>
          <p:nvPr/>
        </p:nvSpPr>
        <p:spPr>
          <a:xfrm>
            <a:off x="496291" y="1050501"/>
            <a:ext cx="5307664" cy="5404428"/>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000"/>
              </a:spcBef>
              <a:defRPr/>
            </a:pPr>
            <a:r>
              <a:rPr lang="en-US" altLang="en-US" sz="2200" dirty="0">
                <a:solidFill>
                  <a:schemeClr val="bg1">
                    <a:lumMod val="50000"/>
                  </a:schemeClr>
                </a:solidFill>
              </a:rPr>
              <a:t>Find the best and highest use of all resources collected</a:t>
            </a:r>
          </a:p>
          <a:p>
            <a:pPr>
              <a:spcBef>
                <a:spcPts val="1000"/>
              </a:spcBef>
              <a:defRPr/>
            </a:pPr>
            <a:r>
              <a:rPr lang="en-US" altLang="en-US" sz="2200" dirty="0">
                <a:solidFill>
                  <a:schemeClr val="bg1">
                    <a:lumMod val="50000"/>
                  </a:schemeClr>
                </a:solidFill>
              </a:rPr>
              <a:t>Increased landfill diversion in Bolinas from 50% in 2020 to 60% in 2023</a:t>
            </a:r>
            <a:endParaRPr lang="en-US" altLang="en-US" sz="2200" dirty="0"/>
          </a:p>
          <a:p>
            <a:pPr>
              <a:spcBef>
                <a:spcPts val="1000"/>
              </a:spcBef>
              <a:defRPr/>
            </a:pPr>
            <a:r>
              <a:rPr lang="en-US" altLang="en-US" sz="2200" dirty="0">
                <a:solidFill>
                  <a:schemeClr val="bg1">
                    <a:lumMod val="50000"/>
                  </a:schemeClr>
                </a:solidFill>
              </a:rPr>
              <a:t>Work with Zero Waste Marin, Marin County AB939 Local Task Force, and CalRecycle to assist the entire region in meeting recycling and composting requirements</a:t>
            </a:r>
          </a:p>
          <a:p>
            <a:pPr>
              <a:spcBef>
                <a:spcPts val="1000"/>
              </a:spcBef>
              <a:defRPr/>
            </a:pPr>
            <a:r>
              <a:rPr lang="en-US" altLang="en-US" sz="2200" dirty="0">
                <a:solidFill>
                  <a:schemeClr val="bg1">
                    <a:lumMod val="50000"/>
                  </a:schemeClr>
                </a:solidFill>
              </a:rPr>
              <a:t>Provide additional education and resources by collaborating with local organizations, including </a:t>
            </a:r>
            <a:r>
              <a:rPr lang="en-US" altLang="en-US" sz="2200" dirty="0" err="1">
                <a:solidFill>
                  <a:schemeClr val="bg1">
                    <a:lumMod val="50000"/>
                  </a:schemeClr>
                </a:solidFill>
              </a:rPr>
              <a:t>ExtraFood</a:t>
            </a:r>
            <a:r>
              <a:rPr lang="en-US" altLang="en-US" sz="2200" dirty="0">
                <a:solidFill>
                  <a:schemeClr val="bg1">
                    <a:lumMod val="50000"/>
                  </a:schemeClr>
                </a:solidFill>
              </a:rPr>
              <a:t> and Sustainable Exchange</a:t>
            </a:r>
          </a:p>
        </p:txBody>
      </p:sp>
      <p:pic>
        <p:nvPicPr>
          <p:cNvPr id="5" name="Picture 4">
            <a:extLst>
              <a:ext uri="{FF2B5EF4-FFF2-40B4-BE49-F238E27FC236}">
                <a16:creationId xmlns:a16="http://schemas.microsoft.com/office/drawing/2014/main" xmlns="" id="{8F019A2E-8F31-6941-02B7-616CF5136FC8}"/>
              </a:ext>
            </a:extLst>
          </p:cNvPr>
          <p:cNvPicPr>
            <a:picLocks noChangeAspect="1"/>
          </p:cNvPicPr>
          <p:nvPr/>
        </p:nvPicPr>
        <p:blipFill>
          <a:blip r:embed="rId3"/>
          <a:stretch>
            <a:fillRect/>
          </a:stretch>
        </p:blipFill>
        <p:spPr>
          <a:xfrm>
            <a:off x="8684565" y="114864"/>
            <a:ext cx="3467400" cy="4343776"/>
          </a:xfrm>
          <a:prstGeom prst="rect">
            <a:avLst/>
          </a:prstGeom>
        </p:spPr>
      </p:pic>
      <p:pic>
        <p:nvPicPr>
          <p:cNvPr id="16" name="Picture 15">
            <a:extLst>
              <a:ext uri="{FF2B5EF4-FFF2-40B4-BE49-F238E27FC236}">
                <a16:creationId xmlns:a16="http://schemas.microsoft.com/office/drawing/2014/main" xmlns="" id="{88B1E195-17FD-FC1E-EE1F-12515CBF7E6E}"/>
              </a:ext>
            </a:extLst>
          </p:cNvPr>
          <p:cNvPicPr>
            <a:picLocks noChangeAspect="1"/>
          </p:cNvPicPr>
          <p:nvPr/>
        </p:nvPicPr>
        <p:blipFill>
          <a:blip r:embed="rId4"/>
          <a:stretch>
            <a:fillRect/>
          </a:stretch>
        </p:blipFill>
        <p:spPr>
          <a:xfrm>
            <a:off x="5803955" y="0"/>
            <a:ext cx="2880610" cy="6119390"/>
          </a:xfrm>
          <a:prstGeom prst="rect">
            <a:avLst/>
          </a:prstGeom>
        </p:spPr>
      </p:pic>
      <p:pic>
        <p:nvPicPr>
          <p:cNvPr id="7" name="Picture 6">
            <a:extLst>
              <a:ext uri="{FF2B5EF4-FFF2-40B4-BE49-F238E27FC236}">
                <a16:creationId xmlns:a16="http://schemas.microsoft.com/office/drawing/2014/main" xmlns="" id="{73BA8D9E-12A6-AD24-F34B-6DB9A5D3EF8C}"/>
              </a:ext>
            </a:extLst>
          </p:cNvPr>
          <p:cNvPicPr>
            <a:picLocks noChangeAspect="1"/>
          </p:cNvPicPr>
          <p:nvPr/>
        </p:nvPicPr>
        <p:blipFill>
          <a:blip r:embed="rId5"/>
          <a:stretch>
            <a:fillRect/>
          </a:stretch>
        </p:blipFill>
        <p:spPr>
          <a:xfrm>
            <a:off x="7533390" y="1801153"/>
            <a:ext cx="3276884" cy="2834886"/>
          </a:xfrm>
          <a:prstGeom prst="rect">
            <a:avLst/>
          </a:prstGeom>
        </p:spPr>
      </p:pic>
      <p:pic>
        <p:nvPicPr>
          <p:cNvPr id="3" name="Picture 2">
            <a:extLst>
              <a:ext uri="{FF2B5EF4-FFF2-40B4-BE49-F238E27FC236}">
                <a16:creationId xmlns:a16="http://schemas.microsoft.com/office/drawing/2014/main" xmlns="" id="{36C60691-F712-CC6E-E20D-33DDD690F20F}"/>
              </a:ext>
            </a:extLst>
          </p:cNvPr>
          <p:cNvPicPr>
            <a:picLocks noChangeAspect="1"/>
          </p:cNvPicPr>
          <p:nvPr/>
        </p:nvPicPr>
        <p:blipFill>
          <a:blip r:embed="rId6"/>
          <a:stretch>
            <a:fillRect/>
          </a:stretch>
        </p:blipFill>
        <p:spPr>
          <a:xfrm>
            <a:off x="8709358" y="4145830"/>
            <a:ext cx="3482642" cy="2248095"/>
          </a:xfrm>
          <a:prstGeom prst="rect">
            <a:avLst/>
          </a:prstGeom>
        </p:spPr>
      </p:pic>
    </p:spTree>
    <p:extLst>
      <p:ext uri="{BB962C8B-B14F-4D97-AF65-F5344CB8AC3E}">
        <p14:creationId xmlns:p14="http://schemas.microsoft.com/office/powerpoint/2010/main" val="3843613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2FD759C-B936-4961-8EB9-072BE09F260A}"/>
              </a:ext>
            </a:extLst>
          </p:cNvPr>
          <p:cNvSpPr/>
          <p:nvPr/>
        </p:nvSpPr>
        <p:spPr>
          <a:xfrm>
            <a:off x="544386" y="387929"/>
            <a:ext cx="9706707" cy="646331"/>
          </a:xfrm>
          <a:prstGeom prst="rect">
            <a:avLst/>
          </a:prstGeom>
        </p:spPr>
        <p:txBody>
          <a:bodyPr wrap="square">
            <a:spAutoFit/>
          </a:bodyPr>
          <a:lstStyle/>
          <a:p>
            <a:r>
              <a:rPr lang="en-US" sz="3600" spc="200" dirty="0">
                <a:solidFill>
                  <a:srgbClr val="61B635"/>
                </a:solidFill>
                <a:cs typeface="Arial" panose="020B0604020202020204" pitchFamily="34" charset="0"/>
              </a:rPr>
              <a:t>Commercial Compost</a:t>
            </a:r>
          </a:p>
        </p:txBody>
      </p:sp>
      <p:sp>
        <p:nvSpPr>
          <p:cNvPr id="9" name="Title 1">
            <a:extLst>
              <a:ext uri="{FF2B5EF4-FFF2-40B4-BE49-F238E27FC236}">
                <a16:creationId xmlns:a16="http://schemas.microsoft.com/office/drawing/2014/main" xmlns="" id="{A4338D12-DC92-4CA2-BDD9-3EAE5988862F}"/>
              </a:ext>
            </a:extLst>
          </p:cNvPr>
          <p:cNvSpPr txBox="1">
            <a:spLocks/>
          </p:cNvSpPr>
          <p:nvPr/>
        </p:nvSpPr>
        <p:spPr>
          <a:xfrm>
            <a:off x="608181" y="1198203"/>
            <a:ext cx="4686833" cy="45719"/>
          </a:xfrm>
          <a:prstGeom prst="rect">
            <a:avLst/>
          </a:prstGeom>
          <a:solidFill>
            <a:srgbClr val="61B635"/>
          </a:solidFill>
          <a:ln>
            <a:noFill/>
          </a:ln>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4000" b="1" dirty="0">
              <a:solidFill>
                <a:schemeClr val="bg1"/>
              </a:solidFill>
            </a:endParaRPr>
          </a:p>
        </p:txBody>
      </p:sp>
      <p:sp>
        <p:nvSpPr>
          <p:cNvPr id="12" name="Title 1">
            <a:extLst>
              <a:ext uri="{FF2B5EF4-FFF2-40B4-BE49-F238E27FC236}">
                <a16:creationId xmlns:a16="http://schemas.microsoft.com/office/drawing/2014/main" xmlns="" id="{A083B39E-1EA7-412F-B659-91886452B963}"/>
              </a:ext>
            </a:extLst>
          </p:cNvPr>
          <p:cNvSpPr txBox="1">
            <a:spLocks/>
          </p:cNvSpPr>
          <p:nvPr/>
        </p:nvSpPr>
        <p:spPr>
          <a:xfrm>
            <a:off x="0" y="6393925"/>
            <a:ext cx="12192000" cy="464075"/>
          </a:xfrm>
          <a:prstGeom prst="rect">
            <a:avLst/>
          </a:prstGeom>
          <a:solidFill>
            <a:srgbClr val="61B635"/>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spc="300" dirty="0">
                <a:solidFill>
                  <a:schemeClr val="bg1"/>
                </a:solidFill>
              </a:rPr>
              <a:t>Recology Sonoma Marin | 2023</a:t>
            </a:r>
          </a:p>
        </p:txBody>
      </p:sp>
      <p:sp>
        <p:nvSpPr>
          <p:cNvPr id="13" name="Slide Number Placeholder 1">
            <a:extLst>
              <a:ext uri="{FF2B5EF4-FFF2-40B4-BE49-F238E27FC236}">
                <a16:creationId xmlns:a16="http://schemas.microsoft.com/office/drawing/2014/main" xmlns="" id="{CF5DA9F9-8D49-4FC3-BEC1-32460FF8C919}"/>
              </a:ext>
            </a:extLst>
          </p:cNvPr>
          <p:cNvSpPr txBox="1">
            <a:spLocks/>
          </p:cNvSpPr>
          <p:nvPr/>
        </p:nvSpPr>
        <p:spPr>
          <a:xfrm>
            <a:off x="11506255" y="6454929"/>
            <a:ext cx="2958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72B81D-01B1-446E-86EF-16F9F8FFCEFB}" type="slidenum">
              <a:rPr lang="en-US" sz="1600" smtClean="0">
                <a:solidFill>
                  <a:schemeClr val="bg1"/>
                </a:solidFill>
              </a:rPr>
              <a:pPr/>
              <a:t>8</a:t>
            </a:fld>
            <a:endParaRPr lang="en-US" sz="1600" dirty="0">
              <a:solidFill>
                <a:schemeClr val="bg1"/>
              </a:solidFill>
            </a:endParaRPr>
          </a:p>
        </p:txBody>
      </p:sp>
      <p:sp>
        <p:nvSpPr>
          <p:cNvPr id="7" name="Content Placeholder 2">
            <a:extLst>
              <a:ext uri="{FF2B5EF4-FFF2-40B4-BE49-F238E27FC236}">
                <a16:creationId xmlns:a16="http://schemas.microsoft.com/office/drawing/2014/main" xmlns="" id="{2F0DF9FE-2919-4586-BF8F-5413683A2376}"/>
              </a:ext>
            </a:extLst>
          </p:cNvPr>
          <p:cNvSpPr txBox="1">
            <a:spLocks/>
          </p:cNvSpPr>
          <p:nvPr/>
        </p:nvSpPr>
        <p:spPr>
          <a:xfrm>
            <a:off x="544386" y="1451342"/>
            <a:ext cx="6102994" cy="4525501"/>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altLang="en-US" sz="2800" dirty="0">
                <a:solidFill>
                  <a:schemeClr val="bg1">
                    <a:lumMod val="50000"/>
                  </a:schemeClr>
                </a:solidFill>
              </a:rPr>
              <a:t>19 commercial compost programs in place in Bolinas</a:t>
            </a:r>
          </a:p>
          <a:p>
            <a:pPr>
              <a:defRPr/>
            </a:pPr>
            <a:endParaRPr lang="en-US" altLang="en-US" sz="2800" dirty="0">
              <a:solidFill>
                <a:schemeClr val="bg1">
                  <a:lumMod val="50000"/>
                </a:schemeClr>
              </a:solidFill>
            </a:endParaRPr>
          </a:p>
          <a:p>
            <a:pPr>
              <a:defRPr/>
            </a:pPr>
            <a:r>
              <a:rPr lang="en-US" altLang="en-US" sz="2800" dirty="0">
                <a:solidFill>
                  <a:schemeClr val="bg1">
                    <a:lumMod val="50000"/>
                  </a:schemeClr>
                </a:solidFill>
              </a:rPr>
              <a:t>Including Bolinas-Stinson School</a:t>
            </a:r>
          </a:p>
          <a:p>
            <a:pPr>
              <a:defRPr/>
            </a:pPr>
            <a:endParaRPr lang="en-US" altLang="en-US" sz="2800" dirty="0">
              <a:solidFill>
                <a:schemeClr val="bg1">
                  <a:lumMod val="50000"/>
                </a:schemeClr>
              </a:solidFill>
            </a:endParaRPr>
          </a:p>
          <a:p>
            <a:pPr>
              <a:defRPr/>
            </a:pPr>
            <a:r>
              <a:rPr lang="en-US" altLang="en-US" sz="2800" dirty="0">
                <a:solidFill>
                  <a:schemeClr val="bg1">
                    <a:lumMod val="50000"/>
                  </a:schemeClr>
                </a:solidFill>
              </a:rPr>
              <a:t>CA Mandatory Compost (AB1826) - went from </a:t>
            </a:r>
            <a:r>
              <a:rPr lang="en-US" altLang="en-US" sz="2800" b="1" dirty="0">
                <a:solidFill>
                  <a:schemeClr val="bg1">
                    <a:lumMod val="50000"/>
                  </a:schemeClr>
                </a:solidFill>
              </a:rPr>
              <a:t>33% compliance in 2018 to 100% compliance in 2023</a:t>
            </a:r>
          </a:p>
          <a:p>
            <a:pPr>
              <a:defRPr/>
            </a:pPr>
            <a:endParaRPr lang="en-US" altLang="en-US" dirty="0">
              <a:solidFill>
                <a:schemeClr val="bg1">
                  <a:lumMod val="50000"/>
                </a:schemeClr>
              </a:solidFill>
            </a:endParaRPr>
          </a:p>
        </p:txBody>
      </p:sp>
      <p:pic>
        <p:nvPicPr>
          <p:cNvPr id="2" name="Picture 1">
            <a:extLst>
              <a:ext uri="{FF2B5EF4-FFF2-40B4-BE49-F238E27FC236}">
                <a16:creationId xmlns:a16="http://schemas.microsoft.com/office/drawing/2014/main" xmlns="" id="{4250C290-AF7A-4CDE-860F-7145C701C72C}"/>
              </a:ext>
            </a:extLst>
          </p:cNvPr>
          <p:cNvPicPr>
            <a:picLocks noChangeAspect="1"/>
          </p:cNvPicPr>
          <p:nvPr/>
        </p:nvPicPr>
        <p:blipFill>
          <a:blip r:embed="rId3"/>
          <a:stretch>
            <a:fillRect/>
          </a:stretch>
        </p:blipFill>
        <p:spPr>
          <a:xfrm>
            <a:off x="6567148" y="186722"/>
            <a:ext cx="3683944" cy="3429000"/>
          </a:xfrm>
          <a:prstGeom prst="rect">
            <a:avLst/>
          </a:prstGeom>
        </p:spPr>
      </p:pic>
      <p:pic>
        <p:nvPicPr>
          <p:cNvPr id="6" name="Picture 5">
            <a:extLst>
              <a:ext uri="{FF2B5EF4-FFF2-40B4-BE49-F238E27FC236}">
                <a16:creationId xmlns:a16="http://schemas.microsoft.com/office/drawing/2014/main" xmlns="" id="{2CF1C3E6-A557-D05D-5A0D-9B9D1977DE7A}"/>
              </a:ext>
            </a:extLst>
          </p:cNvPr>
          <p:cNvPicPr>
            <a:picLocks noChangeAspect="1"/>
          </p:cNvPicPr>
          <p:nvPr/>
        </p:nvPicPr>
        <p:blipFill>
          <a:blip r:embed="rId4"/>
          <a:stretch>
            <a:fillRect/>
          </a:stretch>
        </p:blipFill>
        <p:spPr>
          <a:xfrm>
            <a:off x="8305463" y="3342878"/>
            <a:ext cx="3886537" cy="2842506"/>
          </a:xfrm>
          <a:prstGeom prst="rect">
            <a:avLst/>
          </a:prstGeom>
        </p:spPr>
      </p:pic>
    </p:spTree>
    <p:extLst>
      <p:ext uri="{BB962C8B-B14F-4D97-AF65-F5344CB8AC3E}">
        <p14:creationId xmlns:p14="http://schemas.microsoft.com/office/powerpoint/2010/main" val="2077336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C14E3F56-5665-4523-AAA5-1DFEFFB15777}"/>
              </a:ext>
            </a:extLst>
          </p:cNvPr>
          <p:cNvSpPr txBox="1">
            <a:spLocks/>
          </p:cNvSpPr>
          <p:nvPr/>
        </p:nvSpPr>
        <p:spPr>
          <a:xfrm>
            <a:off x="146958" y="1500893"/>
            <a:ext cx="11898083" cy="1928107"/>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0" b="1" cap="all" spc="600" dirty="0">
                <a:solidFill>
                  <a:srgbClr val="118ED4"/>
                </a:solidFill>
                <a:latin typeface="Calibri" panose="020F0502020204030204"/>
                <a:ea typeface="+mn-ea"/>
                <a:cs typeface="+mn-cs"/>
              </a:rPr>
              <a:t>THANK YOU</a:t>
            </a:r>
            <a:endParaRPr lang="en-GB" sz="8800" cap="all" spc="600" dirty="0">
              <a:solidFill>
                <a:prstClr val="black"/>
              </a:solidFill>
              <a:latin typeface="Calibri" panose="020F0502020204030204"/>
              <a:ea typeface="+mn-ea"/>
              <a:cs typeface="+mn-cs"/>
            </a:endParaRPr>
          </a:p>
        </p:txBody>
      </p:sp>
      <p:pic>
        <p:nvPicPr>
          <p:cNvPr id="3" name="Picture 2">
            <a:extLst>
              <a:ext uri="{FF2B5EF4-FFF2-40B4-BE49-F238E27FC236}">
                <a16:creationId xmlns:a16="http://schemas.microsoft.com/office/drawing/2014/main" xmlns="" id="{F8B840BC-802F-466C-A4B4-327E88BA87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37296"/>
            <a:ext cx="12192000" cy="1825394"/>
          </a:xfrm>
          <a:prstGeom prst="rect">
            <a:avLst/>
          </a:prstGeom>
        </p:spPr>
      </p:pic>
    </p:spTree>
    <p:extLst>
      <p:ext uri="{BB962C8B-B14F-4D97-AF65-F5344CB8AC3E}">
        <p14:creationId xmlns:p14="http://schemas.microsoft.com/office/powerpoint/2010/main" val="4860569"/>
      </p:ext>
    </p:extLst>
  </p:cSld>
  <p:clrMapOvr>
    <a:masterClrMapping/>
  </p:clrMapOvr>
</p:sld>
</file>

<file path=ppt/theme/theme1.xml><?xml version="1.0" encoding="utf-8"?>
<a:theme xmlns:a="http://schemas.openxmlformats.org/drawingml/2006/main" name="Office Theme">
  <a:themeElements>
    <a:clrScheme name="Recology">
      <a:dk1>
        <a:sysClr val="windowText" lastClr="000000"/>
      </a:dk1>
      <a:lt1>
        <a:sysClr val="window" lastClr="FFFFFF"/>
      </a:lt1>
      <a:dk2>
        <a:srgbClr val="44546A"/>
      </a:dk2>
      <a:lt2>
        <a:srgbClr val="E7E6E6"/>
      </a:lt2>
      <a:accent1>
        <a:srgbClr val="118ED4"/>
      </a:accent1>
      <a:accent2>
        <a:srgbClr val="33A8BA"/>
      </a:accent2>
      <a:accent3>
        <a:srgbClr val="4FAE96"/>
      </a:accent3>
      <a:accent4>
        <a:srgbClr val="6ABA5B"/>
      </a:accent4>
      <a:accent5>
        <a:srgbClr val="61B635"/>
      </a:accent5>
      <a:accent6>
        <a:srgbClr val="7F7F7F"/>
      </a:accent6>
      <a:hlink>
        <a:srgbClr val="ED7D31"/>
      </a:hlink>
      <a:folHlink>
        <a:srgbClr val="118ED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522d971-67cb-4728-bd0c-233adac3aec5" xsi:nil="true"/>
    <lcf76f155ced4ddcb4097134ff3c332f xmlns="612af00b-0137-4c27-848f-d980adc0597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FD5767A45665243B5E50E5733DEBA2F" ma:contentTypeVersion="16" ma:contentTypeDescription="Create a new document." ma:contentTypeScope="" ma:versionID="9049a086596d209f28d56943923d8973">
  <xsd:schema xmlns:xsd="http://www.w3.org/2001/XMLSchema" xmlns:xs="http://www.w3.org/2001/XMLSchema" xmlns:p="http://schemas.microsoft.com/office/2006/metadata/properties" xmlns:ns2="612af00b-0137-4c27-848f-d980adc0597a" xmlns:ns3="d522d971-67cb-4728-bd0c-233adac3aec5" targetNamespace="http://schemas.microsoft.com/office/2006/metadata/properties" ma:root="true" ma:fieldsID="1abfba8dd03abc4d3ebe69318996fb90" ns2:_="" ns3:_="">
    <xsd:import namespace="612af00b-0137-4c27-848f-d980adc0597a"/>
    <xsd:import namespace="d522d971-67cb-4728-bd0c-233adac3aec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2af00b-0137-4c27-848f-d980adc059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59f421b6-0684-4dd1-8a03-33be8e50777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22d971-67cb-4728-bd0c-233adac3aec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0f95063-a808-476b-8c58-2d6a6d465dfb}" ma:internalName="TaxCatchAll" ma:showField="CatchAllData" ma:web="d522d971-67cb-4728-bd0c-233adac3ae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3266CC-D785-45E3-B424-0689B972920C}">
  <ds:schemaRefs>
    <ds:schemaRef ds:uri="http://schemas.microsoft.com/sharepoint/v3/contenttype/forms"/>
  </ds:schemaRefs>
</ds:datastoreItem>
</file>

<file path=customXml/itemProps2.xml><?xml version="1.0" encoding="utf-8"?>
<ds:datastoreItem xmlns:ds="http://schemas.openxmlformats.org/officeDocument/2006/customXml" ds:itemID="{BD91B9A1-871D-42BC-AABC-1BA28FF68240}">
  <ds:schemaRefs>
    <ds:schemaRef ds:uri="http://www.w3.org/XML/1998/namespace"/>
    <ds:schemaRef ds:uri="http://purl.org/dc/terms/"/>
    <ds:schemaRef ds:uri="http://purl.org/dc/elements/1.1/"/>
    <ds:schemaRef ds:uri="http://purl.org/dc/dcmitype/"/>
    <ds:schemaRef ds:uri="http://schemas.microsoft.com/office/2006/metadata/properties"/>
    <ds:schemaRef ds:uri="612af00b-0137-4c27-848f-d980adc0597a"/>
    <ds:schemaRef ds:uri="http://schemas.microsoft.com/office/2006/documentManagement/types"/>
    <ds:schemaRef ds:uri="http://schemas.microsoft.com/office/infopath/2007/PartnerControls"/>
    <ds:schemaRef ds:uri="http://schemas.openxmlformats.org/package/2006/metadata/core-properties"/>
    <ds:schemaRef ds:uri="d522d971-67cb-4728-bd0c-233adac3aec5"/>
  </ds:schemaRefs>
</ds:datastoreItem>
</file>

<file path=customXml/itemProps3.xml><?xml version="1.0" encoding="utf-8"?>
<ds:datastoreItem xmlns:ds="http://schemas.openxmlformats.org/officeDocument/2006/customXml" ds:itemID="{EC2FFFDF-505B-4BFE-867E-2BF65D1366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2af00b-0137-4c27-848f-d980adc0597a"/>
    <ds:schemaRef ds:uri="d522d971-67cb-4728-bd0c-233adac3ae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4854</TotalTime>
  <Words>538</Words>
  <Application>Microsoft Office PowerPoint</Application>
  <PresentationFormat>Widescreen</PresentationFormat>
  <Paragraphs>81</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Danielle Gambogi</dc:creator>
  <cp:lastModifiedBy>Belle Wood</cp:lastModifiedBy>
  <cp:revision>120</cp:revision>
  <dcterms:created xsi:type="dcterms:W3CDTF">2020-02-25T21:32:38Z</dcterms:created>
  <dcterms:modified xsi:type="dcterms:W3CDTF">2023-09-20T00:00:28Z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0x010100BFD5767A45665243B5E50E5733DEBA2F</vt:lpwstr>
  </property>
  <property fmtid="{D5CDD505-2E9C-101B-9397-08002B2CF9AE}" pid="3" name="MediaServiceImageTags">
    <vt:lpwstr/>
  </property>
</Properties>
</file>