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9" r:id="rId7"/>
    <p:sldId id="258" r:id="rId8"/>
    <p:sldId id="260" r:id="rId9"/>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399BD1-6C35-7E1C-4C8E-277CD08117DE}" v="2377" dt="2025-05-21T17:41:58.558"/>
    <p1510:client id="{F37DF5EF-0665-4FAE-E417-6974AF83269C}" v="556" dt="2025-05-21T17:49:05.6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8DEEE07-29CF-40A7-BB15-072E13E887D8}"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69BC8-2183-41F9-8B7C-0DE7649056D2}" type="slidenum">
              <a:rPr lang="en-US" smtClean="0"/>
              <a:t>‹#›</a:t>
            </a:fld>
            <a:endParaRPr lang="en-US"/>
          </a:p>
        </p:txBody>
      </p:sp>
    </p:spTree>
    <p:extLst>
      <p:ext uri="{BB962C8B-B14F-4D97-AF65-F5344CB8AC3E}">
        <p14:creationId xmlns:p14="http://schemas.microsoft.com/office/powerpoint/2010/main" val="3012995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DEEE07-29CF-40A7-BB15-072E13E887D8}"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69BC8-2183-41F9-8B7C-0DE7649056D2}" type="slidenum">
              <a:rPr lang="en-US" smtClean="0"/>
              <a:t>‹#›</a:t>
            </a:fld>
            <a:endParaRPr lang="en-US"/>
          </a:p>
        </p:txBody>
      </p:sp>
    </p:spTree>
    <p:extLst>
      <p:ext uri="{BB962C8B-B14F-4D97-AF65-F5344CB8AC3E}">
        <p14:creationId xmlns:p14="http://schemas.microsoft.com/office/powerpoint/2010/main" val="627069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DEEE07-29CF-40A7-BB15-072E13E887D8}"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69BC8-2183-41F9-8B7C-0DE7649056D2}" type="slidenum">
              <a:rPr lang="en-US" smtClean="0"/>
              <a:t>‹#›</a:t>
            </a:fld>
            <a:endParaRPr lang="en-US"/>
          </a:p>
        </p:txBody>
      </p:sp>
    </p:spTree>
    <p:extLst>
      <p:ext uri="{BB962C8B-B14F-4D97-AF65-F5344CB8AC3E}">
        <p14:creationId xmlns:p14="http://schemas.microsoft.com/office/powerpoint/2010/main" val="2868203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DEEE07-29CF-40A7-BB15-072E13E887D8}"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69BC8-2183-41F9-8B7C-0DE7649056D2}" type="slidenum">
              <a:rPr lang="en-US" smtClean="0"/>
              <a:t>‹#›</a:t>
            </a:fld>
            <a:endParaRPr lang="en-US"/>
          </a:p>
        </p:txBody>
      </p:sp>
    </p:spTree>
    <p:extLst>
      <p:ext uri="{BB962C8B-B14F-4D97-AF65-F5344CB8AC3E}">
        <p14:creationId xmlns:p14="http://schemas.microsoft.com/office/powerpoint/2010/main" val="1447767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DEEE07-29CF-40A7-BB15-072E13E887D8}"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69BC8-2183-41F9-8B7C-0DE7649056D2}" type="slidenum">
              <a:rPr lang="en-US" smtClean="0"/>
              <a:t>‹#›</a:t>
            </a:fld>
            <a:endParaRPr lang="en-US"/>
          </a:p>
        </p:txBody>
      </p:sp>
    </p:spTree>
    <p:extLst>
      <p:ext uri="{BB962C8B-B14F-4D97-AF65-F5344CB8AC3E}">
        <p14:creationId xmlns:p14="http://schemas.microsoft.com/office/powerpoint/2010/main" val="1288348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DEEE07-29CF-40A7-BB15-072E13E887D8}"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69BC8-2183-41F9-8B7C-0DE7649056D2}" type="slidenum">
              <a:rPr lang="en-US" smtClean="0"/>
              <a:t>‹#›</a:t>
            </a:fld>
            <a:endParaRPr lang="en-US"/>
          </a:p>
        </p:txBody>
      </p:sp>
    </p:spTree>
    <p:extLst>
      <p:ext uri="{BB962C8B-B14F-4D97-AF65-F5344CB8AC3E}">
        <p14:creationId xmlns:p14="http://schemas.microsoft.com/office/powerpoint/2010/main" val="400090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8DEEE07-29CF-40A7-BB15-072E13E887D8}" type="datetimeFigureOut">
              <a:rPr lang="en-US" smtClean="0"/>
              <a:t>5/21/2025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769BC8-2183-41F9-8B7C-0DE7649056D2}" type="slidenum">
              <a:rPr lang="en-US" smtClean="0"/>
              <a:t>‹#›</a:t>
            </a:fld>
            <a:endParaRPr lang="en-US"/>
          </a:p>
        </p:txBody>
      </p:sp>
    </p:spTree>
    <p:extLst>
      <p:ext uri="{BB962C8B-B14F-4D97-AF65-F5344CB8AC3E}">
        <p14:creationId xmlns:p14="http://schemas.microsoft.com/office/powerpoint/2010/main" val="2226489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8DEEE07-29CF-40A7-BB15-072E13E887D8}" type="datetimeFigureOut">
              <a:rPr lang="en-US" smtClean="0"/>
              <a:t>5/21/2025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769BC8-2183-41F9-8B7C-0DE7649056D2}" type="slidenum">
              <a:rPr lang="en-US" smtClean="0"/>
              <a:t>‹#›</a:t>
            </a:fld>
            <a:endParaRPr lang="en-US"/>
          </a:p>
        </p:txBody>
      </p:sp>
    </p:spTree>
    <p:extLst>
      <p:ext uri="{BB962C8B-B14F-4D97-AF65-F5344CB8AC3E}">
        <p14:creationId xmlns:p14="http://schemas.microsoft.com/office/powerpoint/2010/main" val="1247689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EEE07-29CF-40A7-BB15-072E13E887D8}" type="datetimeFigureOut">
              <a:rPr lang="en-US" smtClean="0"/>
              <a:t>5/21/2025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769BC8-2183-41F9-8B7C-0DE7649056D2}" type="slidenum">
              <a:rPr lang="en-US" smtClean="0"/>
              <a:t>‹#›</a:t>
            </a:fld>
            <a:endParaRPr lang="en-US"/>
          </a:p>
        </p:txBody>
      </p:sp>
    </p:spTree>
    <p:extLst>
      <p:ext uri="{BB962C8B-B14F-4D97-AF65-F5344CB8AC3E}">
        <p14:creationId xmlns:p14="http://schemas.microsoft.com/office/powerpoint/2010/main" val="3760432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8DEEE07-29CF-40A7-BB15-072E13E887D8}"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69BC8-2183-41F9-8B7C-0DE7649056D2}" type="slidenum">
              <a:rPr lang="en-US" smtClean="0"/>
              <a:t>‹#›</a:t>
            </a:fld>
            <a:endParaRPr lang="en-US"/>
          </a:p>
        </p:txBody>
      </p:sp>
    </p:spTree>
    <p:extLst>
      <p:ext uri="{BB962C8B-B14F-4D97-AF65-F5344CB8AC3E}">
        <p14:creationId xmlns:p14="http://schemas.microsoft.com/office/powerpoint/2010/main" val="229326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8DEEE07-29CF-40A7-BB15-072E13E887D8}"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69BC8-2183-41F9-8B7C-0DE7649056D2}" type="slidenum">
              <a:rPr lang="en-US" smtClean="0"/>
              <a:t>‹#›</a:t>
            </a:fld>
            <a:endParaRPr lang="en-US"/>
          </a:p>
        </p:txBody>
      </p:sp>
    </p:spTree>
    <p:extLst>
      <p:ext uri="{BB962C8B-B14F-4D97-AF65-F5344CB8AC3E}">
        <p14:creationId xmlns:p14="http://schemas.microsoft.com/office/powerpoint/2010/main" val="1711851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18DEEE07-29CF-40A7-BB15-072E13E887D8}" type="datetimeFigureOut">
              <a:rPr lang="en-US" smtClean="0"/>
              <a:t>5/21/2025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7E769BC8-2183-41F9-8B7C-0DE7649056D2}" type="slidenum">
              <a:rPr lang="en-US" smtClean="0"/>
              <a:t>‹#›</a:t>
            </a:fld>
            <a:endParaRPr lang="en-US"/>
          </a:p>
        </p:txBody>
      </p:sp>
    </p:spTree>
    <p:extLst>
      <p:ext uri="{BB962C8B-B14F-4D97-AF65-F5344CB8AC3E}">
        <p14:creationId xmlns:p14="http://schemas.microsoft.com/office/powerpoint/2010/main" val="1099994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marincounty.org/-/media/files/departments/cd/planning/currentplanning/str/str_regulations_revisedwithtrackchanges_forweb.pdf?la=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03BDD-A717-2198-D48D-7B6091B08BF6}"/>
              </a:ext>
            </a:extLst>
          </p:cNvPr>
          <p:cNvSpPr>
            <a:spLocks noGrp="1"/>
          </p:cNvSpPr>
          <p:nvPr>
            <p:ph type="ctrTitle"/>
          </p:nvPr>
        </p:nvSpPr>
        <p:spPr>
          <a:xfrm>
            <a:off x="514350" y="1879600"/>
            <a:ext cx="5829300" cy="1479551"/>
          </a:xfrm>
        </p:spPr>
        <p:txBody>
          <a:bodyPr>
            <a:normAutofit/>
          </a:bodyPr>
          <a:lstStyle/>
          <a:p>
            <a:r>
              <a:rPr lang="en-US" sz="2400" b="1" dirty="0"/>
              <a:t>Item 5. </a:t>
            </a:r>
            <a:r>
              <a:rPr lang="en-US" sz="2400" dirty="0"/>
              <a:t>County of Marin’s Short Term Rental Permit Program - Implications on Water Used and BCPUD Operations</a:t>
            </a:r>
          </a:p>
        </p:txBody>
      </p:sp>
      <p:sp>
        <p:nvSpPr>
          <p:cNvPr id="3" name="Subtitle 2">
            <a:extLst>
              <a:ext uri="{FF2B5EF4-FFF2-40B4-BE49-F238E27FC236}">
                <a16:creationId xmlns:a16="http://schemas.microsoft.com/office/drawing/2014/main" id="{7E85DD79-6713-4301-C481-D3F2B3B9A929}"/>
              </a:ext>
            </a:extLst>
          </p:cNvPr>
          <p:cNvSpPr>
            <a:spLocks noGrp="1"/>
          </p:cNvSpPr>
          <p:nvPr>
            <p:ph type="subTitle" idx="1"/>
          </p:nvPr>
        </p:nvSpPr>
        <p:spPr>
          <a:xfrm>
            <a:off x="857250" y="5439833"/>
            <a:ext cx="5143500" cy="2207683"/>
          </a:xfrm>
        </p:spPr>
        <p:txBody>
          <a:bodyPr/>
          <a:lstStyle/>
          <a:p>
            <a:r>
              <a:rPr lang="en-US"/>
              <a:t>5/21/2025</a:t>
            </a:r>
          </a:p>
          <a:p>
            <a:r>
              <a:rPr lang="en-US"/>
              <a:t>Regular Meeting of BCPUD Board of Directors </a:t>
            </a:r>
          </a:p>
        </p:txBody>
      </p:sp>
    </p:spTree>
    <p:extLst>
      <p:ext uri="{BB962C8B-B14F-4D97-AF65-F5344CB8AC3E}">
        <p14:creationId xmlns:p14="http://schemas.microsoft.com/office/powerpoint/2010/main" val="2178354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72C07-94CF-44D8-B1A8-AFC5CB15C9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A6968A-6026-E099-D6D8-C0F2B121F76A}"/>
              </a:ext>
            </a:extLst>
          </p:cNvPr>
          <p:cNvSpPr>
            <a:spLocks noGrp="1"/>
          </p:cNvSpPr>
          <p:nvPr>
            <p:ph idx="1"/>
          </p:nvPr>
        </p:nvSpPr>
        <p:spPr>
          <a:xfrm>
            <a:off x="280987" y="4899856"/>
            <a:ext cx="5915025" cy="463319"/>
          </a:xfrm>
        </p:spPr>
        <p:txBody>
          <a:bodyPr>
            <a:noAutofit/>
          </a:bodyPr>
          <a:lstStyle/>
          <a:p>
            <a:r>
              <a:rPr lang="en-US" sz="1600"/>
              <a:t>The county of Marin Recently Instituted a Short Term Rental Licensing Program.</a:t>
            </a:r>
          </a:p>
          <a:p>
            <a:r>
              <a:rPr lang="en-US" sz="1600"/>
              <a:t>Entire Chapter on this STR licensing program can be found here: </a:t>
            </a:r>
            <a:r>
              <a:rPr lang="en-US" sz="1600">
                <a:hlinkClick r:id="rId2"/>
              </a:rPr>
              <a:t>ORDINANCE NO. ________</a:t>
            </a:r>
            <a:endParaRPr lang="en-US" sz="1600"/>
          </a:p>
        </p:txBody>
      </p:sp>
      <p:pic>
        <p:nvPicPr>
          <p:cNvPr id="5" name="Picture 4">
            <a:extLst>
              <a:ext uri="{FF2B5EF4-FFF2-40B4-BE49-F238E27FC236}">
                <a16:creationId xmlns:a16="http://schemas.microsoft.com/office/drawing/2014/main" id="{9E2EEFDE-5BF0-3525-26E7-E66DACFE5096}"/>
              </a:ext>
            </a:extLst>
          </p:cNvPr>
          <p:cNvPicPr>
            <a:picLocks noChangeAspect="1"/>
          </p:cNvPicPr>
          <p:nvPr/>
        </p:nvPicPr>
        <p:blipFill>
          <a:blip r:embed="rId3"/>
          <a:stretch>
            <a:fillRect/>
          </a:stretch>
        </p:blipFill>
        <p:spPr>
          <a:xfrm>
            <a:off x="0" y="0"/>
            <a:ext cx="6858000" cy="4244145"/>
          </a:xfrm>
          <a:prstGeom prst="rect">
            <a:avLst/>
          </a:prstGeom>
        </p:spPr>
      </p:pic>
    </p:spTree>
    <p:extLst>
      <p:ext uri="{BB962C8B-B14F-4D97-AF65-F5344CB8AC3E}">
        <p14:creationId xmlns:p14="http://schemas.microsoft.com/office/powerpoint/2010/main" val="1758823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4A863-178D-7F18-EFB3-339688C699BC}"/>
              </a:ext>
            </a:extLst>
          </p:cNvPr>
          <p:cNvSpPr>
            <a:spLocks noGrp="1"/>
          </p:cNvSpPr>
          <p:nvPr>
            <p:ph type="title"/>
          </p:nvPr>
        </p:nvSpPr>
        <p:spPr>
          <a:xfrm>
            <a:off x="485956" y="-5088"/>
            <a:ext cx="5915025" cy="1767417"/>
          </a:xfrm>
        </p:spPr>
        <p:txBody>
          <a:bodyPr>
            <a:normAutofit/>
          </a:bodyPr>
          <a:lstStyle/>
          <a:p>
            <a:r>
              <a:rPr lang="en-US" sz="2400"/>
              <a:t>There are currently 63 spots “secured” for an STR permit in Bolinas. </a:t>
            </a:r>
          </a:p>
        </p:txBody>
      </p:sp>
      <p:pic>
        <p:nvPicPr>
          <p:cNvPr id="7" name="Picture 6">
            <a:extLst>
              <a:ext uri="{FF2B5EF4-FFF2-40B4-BE49-F238E27FC236}">
                <a16:creationId xmlns:a16="http://schemas.microsoft.com/office/drawing/2014/main" id="{C41D0BE8-CD67-48AD-9354-E98AB1C7EBAF}"/>
              </a:ext>
            </a:extLst>
          </p:cNvPr>
          <p:cNvPicPr>
            <a:picLocks noChangeAspect="1"/>
          </p:cNvPicPr>
          <p:nvPr/>
        </p:nvPicPr>
        <p:blipFill>
          <a:blip r:embed="rId2"/>
          <a:stretch>
            <a:fillRect/>
          </a:stretch>
        </p:blipFill>
        <p:spPr>
          <a:xfrm>
            <a:off x="485904" y="1545304"/>
            <a:ext cx="5915026" cy="6044395"/>
          </a:xfrm>
          <a:prstGeom prst="rect">
            <a:avLst/>
          </a:prstGeom>
          <a:ln>
            <a:solidFill>
              <a:schemeClr val="tx1"/>
            </a:solidFill>
          </a:ln>
        </p:spPr>
      </p:pic>
      <p:sp>
        <p:nvSpPr>
          <p:cNvPr id="3" name="TextBox 2">
            <a:extLst>
              <a:ext uri="{FF2B5EF4-FFF2-40B4-BE49-F238E27FC236}">
                <a16:creationId xmlns:a16="http://schemas.microsoft.com/office/drawing/2014/main" id="{4BB02845-0D25-AAA5-C833-4989BB623210}"/>
              </a:ext>
            </a:extLst>
          </p:cNvPr>
          <p:cNvSpPr txBox="1"/>
          <p:nvPr/>
        </p:nvSpPr>
        <p:spPr>
          <a:xfrm>
            <a:off x="120183" y="7845592"/>
            <a:ext cx="6616997"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There are currently 60 BCPUD customers registered as "securing" STR spots with the County; BCPUD staff found a total ~40 BCPUD customers with STRs listed on </a:t>
            </a:r>
            <a:r>
              <a:rPr lang="en-US" sz="1400" dirty="0" err="1"/>
              <a:t>AirBnB</a:t>
            </a:r>
            <a:r>
              <a:rPr lang="en-US" sz="1400" dirty="0"/>
              <a:t>, VRBO, etc.</a:t>
            </a:r>
          </a:p>
        </p:txBody>
      </p:sp>
    </p:spTree>
    <p:extLst>
      <p:ext uri="{BB962C8B-B14F-4D97-AF65-F5344CB8AC3E}">
        <p14:creationId xmlns:p14="http://schemas.microsoft.com/office/powerpoint/2010/main" val="2213938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8219D-A328-6814-3E14-1B9D787EE9AC}"/>
              </a:ext>
            </a:extLst>
          </p:cNvPr>
          <p:cNvSpPr>
            <a:spLocks noGrp="1"/>
          </p:cNvSpPr>
          <p:nvPr>
            <p:ph type="title"/>
          </p:nvPr>
        </p:nvSpPr>
        <p:spPr>
          <a:xfrm>
            <a:off x="458500" y="227063"/>
            <a:ext cx="5966979" cy="1247872"/>
          </a:xfrm>
        </p:spPr>
        <p:txBody>
          <a:bodyPr>
            <a:normAutofit/>
          </a:bodyPr>
          <a:lstStyle/>
          <a:p>
            <a:r>
              <a:rPr lang="en-US" sz="2400"/>
              <a:t>How does County’s STR Permitting Implicate Water Use and BCPUD Operations? </a:t>
            </a:r>
          </a:p>
        </p:txBody>
      </p:sp>
      <p:pic>
        <p:nvPicPr>
          <p:cNvPr id="5" name="Picture 4">
            <a:extLst>
              <a:ext uri="{FF2B5EF4-FFF2-40B4-BE49-F238E27FC236}">
                <a16:creationId xmlns:a16="http://schemas.microsoft.com/office/drawing/2014/main" id="{92D60E90-CA9B-8AC2-B640-08FC67D087CD}"/>
              </a:ext>
            </a:extLst>
          </p:cNvPr>
          <p:cNvPicPr>
            <a:picLocks noChangeAspect="1"/>
          </p:cNvPicPr>
          <p:nvPr/>
        </p:nvPicPr>
        <p:blipFill>
          <a:blip r:embed="rId2"/>
          <a:stretch>
            <a:fillRect/>
          </a:stretch>
        </p:blipFill>
        <p:spPr>
          <a:xfrm>
            <a:off x="471488" y="4104545"/>
            <a:ext cx="5959356" cy="2179509"/>
          </a:xfrm>
          <a:prstGeom prst="rect">
            <a:avLst/>
          </a:prstGeom>
        </p:spPr>
      </p:pic>
      <p:pic>
        <p:nvPicPr>
          <p:cNvPr id="7" name="Picture 6">
            <a:extLst>
              <a:ext uri="{FF2B5EF4-FFF2-40B4-BE49-F238E27FC236}">
                <a16:creationId xmlns:a16="http://schemas.microsoft.com/office/drawing/2014/main" id="{819D1116-59B9-9686-A3F1-84C1B71A5D49}"/>
              </a:ext>
            </a:extLst>
          </p:cNvPr>
          <p:cNvPicPr>
            <a:picLocks noChangeAspect="1"/>
          </p:cNvPicPr>
          <p:nvPr/>
        </p:nvPicPr>
        <p:blipFill>
          <a:blip r:embed="rId3"/>
          <a:stretch>
            <a:fillRect/>
          </a:stretch>
        </p:blipFill>
        <p:spPr>
          <a:xfrm>
            <a:off x="427158" y="2318071"/>
            <a:ext cx="5585944" cy="1280271"/>
          </a:xfrm>
          <a:prstGeom prst="rect">
            <a:avLst/>
          </a:prstGeom>
        </p:spPr>
      </p:pic>
      <p:sp>
        <p:nvSpPr>
          <p:cNvPr id="4" name="TextBox 3">
            <a:extLst>
              <a:ext uri="{FF2B5EF4-FFF2-40B4-BE49-F238E27FC236}">
                <a16:creationId xmlns:a16="http://schemas.microsoft.com/office/drawing/2014/main" id="{C5CF9201-B1CA-C9E4-030A-1BA7793623AA}"/>
              </a:ext>
            </a:extLst>
          </p:cNvPr>
          <p:cNvSpPr txBox="1"/>
          <p:nvPr/>
        </p:nvSpPr>
        <p:spPr>
          <a:xfrm>
            <a:off x="237081" y="6650637"/>
            <a:ext cx="661699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1400" dirty="0"/>
              <a:t>250 gallons/day works out to 33.4 Cu. Ft/day or ~3000 Cu. Ft/Quarter</a:t>
            </a:r>
          </a:p>
          <a:p>
            <a:pPr marL="285750" indent="-285750">
              <a:buFont typeface="Arial"/>
              <a:buChar char="•"/>
            </a:pPr>
            <a:r>
              <a:rPr lang="en-US" sz="1400" dirty="0"/>
              <a:t>A standard Limited Water Use Permit (LWUP) in Bolinas is 2700 Cu. Ft/Quarter</a:t>
            </a:r>
          </a:p>
        </p:txBody>
      </p:sp>
    </p:spTree>
    <p:extLst>
      <p:ext uri="{BB962C8B-B14F-4D97-AF65-F5344CB8AC3E}">
        <p14:creationId xmlns:p14="http://schemas.microsoft.com/office/powerpoint/2010/main" val="3466961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A5D7E-5363-0EC9-DC43-1E2ABC3A79FF}"/>
              </a:ext>
            </a:extLst>
          </p:cNvPr>
          <p:cNvSpPr>
            <a:spLocks noGrp="1"/>
          </p:cNvSpPr>
          <p:nvPr>
            <p:ph type="title"/>
          </p:nvPr>
        </p:nvSpPr>
        <p:spPr>
          <a:xfrm>
            <a:off x="485956" y="486836"/>
            <a:ext cx="5915025" cy="841443"/>
          </a:xfrm>
        </p:spPr>
        <p:txBody>
          <a:bodyPr>
            <a:normAutofit/>
          </a:bodyPr>
          <a:lstStyle/>
          <a:p>
            <a:r>
              <a:rPr lang="en-US" sz="2400"/>
              <a:t>BCPUD is receiving notices in the mail from Marin County Planning Division:</a:t>
            </a:r>
          </a:p>
        </p:txBody>
      </p:sp>
      <p:pic>
        <p:nvPicPr>
          <p:cNvPr id="4" name="Content Placeholder 3">
            <a:extLst>
              <a:ext uri="{FF2B5EF4-FFF2-40B4-BE49-F238E27FC236}">
                <a16:creationId xmlns:a16="http://schemas.microsoft.com/office/drawing/2014/main" id="{C3C74AAE-9214-9DDB-94C8-027A601CA3BB}"/>
              </a:ext>
            </a:extLst>
          </p:cNvPr>
          <p:cNvPicPr>
            <a:picLocks noGrp="1" noChangeAspect="1"/>
          </p:cNvPicPr>
          <p:nvPr>
            <p:ph idx="1"/>
          </p:nvPr>
        </p:nvPicPr>
        <p:blipFill>
          <a:blip r:embed="rId2"/>
          <a:stretch>
            <a:fillRect/>
          </a:stretch>
        </p:blipFill>
        <p:spPr>
          <a:xfrm>
            <a:off x="514893" y="1464931"/>
            <a:ext cx="5915025" cy="3485531"/>
          </a:xfrm>
        </p:spPr>
      </p:pic>
      <p:sp>
        <p:nvSpPr>
          <p:cNvPr id="5" name="TextBox 4">
            <a:extLst>
              <a:ext uri="{FF2B5EF4-FFF2-40B4-BE49-F238E27FC236}">
                <a16:creationId xmlns:a16="http://schemas.microsoft.com/office/drawing/2014/main" id="{93CCAE2E-725A-44ED-0F89-90F2CE57FB2F}"/>
              </a:ext>
            </a:extLst>
          </p:cNvPr>
          <p:cNvSpPr txBox="1"/>
          <p:nvPr/>
        </p:nvSpPr>
        <p:spPr>
          <a:xfrm>
            <a:off x="121334" y="5073587"/>
            <a:ext cx="6616997"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1400"/>
              <a:t>BCPUD office is also starting to receive emails and phone calls from customers asking us to share their water use data, so that they can in turn share this info directly with the County</a:t>
            </a:r>
          </a:p>
        </p:txBody>
      </p:sp>
      <p:sp>
        <p:nvSpPr>
          <p:cNvPr id="6" name="TextBox 5">
            <a:extLst>
              <a:ext uri="{FF2B5EF4-FFF2-40B4-BE49-F238E27FC236}">
                <a16:creationId xmlns:a16="http://schemas.microsoft.com/office/drawing/2014/main" id="{CC73F551-2A13-BB1A-9CF0-A6C02867335E}"/>
              </a:ext>
            </a:extLst>
          </p:cNvPr>
          <p:cNvSpPr txBox="1"/>
          <p:nvPr/>
        </p:nvSpPr>
        <p:spPr>
          <a:xfrm>
            <a:off x="150271" y="6028498"/>
            <a:ext cx="6616997" cy="28931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dirty="0"/>
              <a:t>FURTHER DISCUSSION AND ACTION AT JUNE MEETING:</a:t>
            </a:r>
          </a:p>
          <a:p>
            <a:pPr marL="285750" indent="-285750">
              <a:buFont typeface="Arial"/>
              <a:buChar char="•"/>
            </a:pPr>
            <a:r>
              <a:rPr lang="en-US" sz="1400" dirty="0"/>
              <a:t>I will bring this item back in June and include some further analysis of customer water use data, including:</a:t>
            </a:r>
            <a:endParaRPr lang="en-US" dirty="0"/>
          </a:p>
          <a:p>
            <a:pPr marL="742950" lvl="1" indent="-285750">
              <a:buFont typeface="Courier New"/>
              <a:buChar char="o"/>
            </a:pPr>
            <a:r>
              <a:rPr lang="en-US" sz="1400" dirty="0"/>
              <a:t>Do the 40 active STRs use less or more water than average residential customer?</a:t>
            </a:r>
          </a:p>
          <a:p>
            <a:pPr marL="742950" lvl="1" indent="-285750">
              <a:buFont typeface="Courier New"/>
              <a:buChar char="o"/>
            </a:pPr>
            <a:r>
              <a:rPr lang="en-US" sz="1400" dirty="0"/>
              <a:t>How many of the 60 registered STRs already have an STR?</a:t>
            </a:r>
          </a:p>
          <a:p>
            <a:pPr marL="742950" lvl="1" indent="-285750">
              <a:buFont typeface="Courier New"/>
              <a:buChar char="o"/>
            </a:pPr>
            <a:r>
              <a:rPr lang="en-US" sz="1400" dirty="0"/>
              <a:t>How often would water use for registered STR be above 2700 </a:t>
            </a:r>
            <a:r>
              <a:rPr lang="en-US" sz="1400" dirty="0" err="1"/>
              <a:t>cu.ft</a:t>
            </a:r>
            <a:r>
              <a:rPr lang="en-US" sz="1400" dirty="0"/>
              <a:t>/qt?</a:t>
            </a:r>
          </a:p>
          <a:p>
            <a:pPr marL="742950" lvl="1" indent="-285750">
              <a:buFont typeface="Courier New"/>
              <a:buChar char="o"/>
            </a:pPr>
            <a:r>
              <a:rPr lang="en-US" sz="1400" dirty="0"/>
              <a:t>How often would water use for registered STR be above the ~3000 </a:t>
            </a:r>
            <a:r>
              <a:rPr lang="en-US" sz="1400" dirty="0" err="1"/>
              <a:t>cu.ft</a:t>
            </a:r>
            <a:r>
              <a:rPr lang="en-US" sz="1400" dirty="0"/>
              <a:t>/qt?</a:t>
            </a:r>
          </a:p>
          <a:p>
            <a:pPr marL="742950" lvl="1" indent="-285750">
              <a:buFont typeface="Courier New"/>
              <a:buChar char="o"/>
            </a:pPr>
            <a:r>
              <a:rPr lang="en-US" sz="1400" dirty="0"/>
              <a:t>Any other analyses you would like staff to undertake to help in your decision process?</a:t>
            </a:r>
          </a:p>
          <a:p>
            <a:pPr marL="285750" indent="-285750">
              <a:buFont typeface="Arial"/>
              <a:buChar char="•"/>
            </a:pPr>
            <a:r>
              <a:rPr lang="en-US" sz="1400" dirty="0"/>
              <a:t>Then in June, you can decide if there is anything further you would like the District to do with regards to the County's STR permit program, besides sharing data with Customers.</a:t>
            </a:r>
          </a:p>
        </p:txBody>
      </p:sp>
    </p:spTree>
    <p:extLst>
      <p:ext uri="{BB962C8B-B14F-4D97-AF65-F5344CB8AC3E}">
        <p14:creationId xmlns:p14="http://schemas.microsoft.com/office/powerpoint/2010/main" val="19991909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0395EB882C4F45BD6C8AC9403C487F" ma:contentTypeVersion="20" ma:contentTypeDescription="Create a new document." ma:contentTypeScope="" ma:versionID="e490e27c670b4214ddb42b1eb1fab478">
  <xsd:schema xmlns:xsd="http://www.w3.org/2001/XMLSchema" xmlns:xs="http://www.w3.org/2001/XMLSchema" xmlns:p="http://schemas.microsoft.com/office/2006/metadata/properties" xmlns:ns2="2dc5816c-04da-47a8-aa4a-4a5f264daead" xmlns:ns3="03266324-5900-4272-81a2-bc6b2ed1a56e" targetNamespace="http://schemas.microsoft.com/office/2006/metadata/properties" ma:root="true" ma:fieldsID="e877d1f1b1af497745b53ca8273c88e3" ns2:_="" ns3:_="">
    <xsd:import namespace="2dc5816c-04da-47a8-aa4a-4a5f264daead"/>
    <xsd:import namespace="03266324-5900-4272-81a2-bc6b2ed1a56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SearchProperties" minOccurs="0"/>
                <xsd:element ref="ns2:MediaServiceObjectDetectorVersions" minOccurs="0"/>
                <xsd:element ref="ns3:SharedWithUsers" minOccurs="0"/>
                <xsd:element ref="ns3:SharedWithDetails" minOccurs="0"/>
                <xsd:element ref="ns2:BriefDescriptio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TransferRequestofCounty" minOccurs="0"/>
                <xsd:element ref="ns2:DateImport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c5816c-04da-47a8-aa4a-4a5f264dae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BriefDescription" ma:index="16" nillable="true" ma:displayName="Brief Description" ma:format="Dropdown" ma:internalName="BriefDescription">
      <xsd:simpleType>
        <xsd:restriction base="dms:Text">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ae90a111-7f7d-49fb-b9a9-dca1848af192" ma:termSetId="09814cd3-568e-fe90-9814-8d621ff8fb84" ma:anchorId="fba54fb3-c3e1-fe81-a776-ca4b69148c4d" ma:open="true" ma:isKeyword="false">
      <xsd:complexType>
        <xsd:sequence>
          <xsd:element ref="pc:Terms" minOccurs="0" maxOccurs="1"/>
        </xsd:sequence>
      </xsd:complex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element name="TransferRequestofCounty" ma:index="24" nillable="true" ma:displayName="TransferRequestofCounty" ma:format="Dropdown" ma:internalName="TransferRequestofCounty">
      <xsd:simpleType>
        <xsd:restriction base="dms:Choice">
          <xsd:enumeration value="Choice 1"/>
          <xsd:enumeration value="Choice 2"/>
          <xsd:enumeration value="Choice 3"/>
        </xsd:restriction>
      </xsd:simpleType>
    </xsd:element>
    <xsd:element name="DateImported" ma:index="25" nillable="true" ma:displayName="Date Imported" ma:format="DateOnly" ma:internalName="DateImport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3266324-5900-4272-81a2-bc6b2ed1a56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de6945be-ec75-4562-9e72-0fb82c620db5}" ma:internalName="TaxCatchAll" ma:showField="CatchAllData" ma:web="03266324-5900-4272-81a2-bc6b2ed1a5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dc5816c-04da-47a8-aa4a-4a5f264daead">
      <Terms xmlns="http://schemas.microsoft.com/office/infopath/2007/PartnerControls"/>
    </lcf76f155ced4ddcb4097134ff3c332f>
    <TransferRequestofCounty xmlns="2dc5816c-04da-47a8-aa4a-4a5f264daead" xsi:nil="true"/>
    <DateImported xmlns="2dc5816c-04da-47a8-aa4a-4a5f264daead" xsi:nil="true"/>
    <TaxCatchAll xmlns="03266324-5900-4272-81a2-bc6b2ed1a56e" xsi:nil="true"/>
    <BriefDescription xmlns="2dc5816c-04da-47a8-aa4a-4a5f264daea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776067-7B96-410C-8B92-A5FFCB086A54}">
  <ds:schemaRefs>
    <ds:schemaRef ds:uri="03266324-5900-4272-81a2-bc6b2ed1a56e"/>
    <ds:schemaRef ds:uri="2dc5816c-04da-47a8-aa4a-4a5f264daea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69C63AC-BCCF-4B94-924A-1473EB6A5B04}">
  <ds:schemaRefs>
    <ds:schemaRef ds:uri="03266324-5900-4272-81a2-bc6b2ed1a56e"/>
    <ds:schemaRef ds:uri="2dc5816c-04da-47a8-aa4a-4a5f264daead"/>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D65B9C2-ACE2-4FBF-8884-EF3BC462F6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Letter Paper (8.5x11 in)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Item 5. County of Marin’s Short Term Rental Permit Program - Implications on Water Used and BCPUD Operations</vt:lpstr>
      <vt:lpstr>PowerPoint Presentation</vt:lpstr>
      <vt:lpstr>There are currently 63 spots “secured” for an STR permit in Bolinas. </vt:lpstr>
      <vt:lpstr>How does County’s STR Permitting Implicate Water Use and BCPUD Operations? </vt:lpstr>
      <vt:lpstr>BCPUD is receiving notices in the mail from Marin County Planning Division: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Georgia Woods</dc:creator>
  <cp:revision>15</cp:revision>
  <dcterms:created xsi:type="dcterms:W3CDTF">2025-05-21T16:47:04Z</dcterms:created>
  <dcterms:modified xsi:type="dcterms:W3CDTF">2025-05-21T20:33:12Z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0x0101007D0395EB882C4F45BD6C8AC9403C487F</vt:lpwstr>
  </property>
  <property fmtid="{D5CDD505-2E9C-101B-9397-08002B2CF9AE}" pid="3" name="MediaServiceImageTags">
    <vt:lpwstr/>
  </property>
</Properties>
</file>