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56" r:id="rId5"/>
    <p:sldId id="290" r:id="rId6"/>
    <p:sldId id="295" r:id="rId7"/>
    <p:sldId id="298" r:id="rId8"/>
    <p:sldId id="299" r:id="rId9"/>
    <p:sldId id="294" r:id="rId10"/>
    <p:sldId id="360" r:id="rId11"/>
    <p:sldId id="374" r:id="rId12"/>
    <p:sldId id="340" r:id="rId13"/>
    <p:sldId id="297" r:id="rId14"/>
    <p:sldId id="331" r:id="rId15"/>
    <p:sldId id="384" r:id="rId16"/>
    <p:sldId id="382" r:id="rId17"/>
    <p:sldId id="320" r:id="rId18"/>
    <p:sldId id="260" r:id="rId19"/>
    <p:sldId id="263" r:id="rId20"/>
    <p:sldId id="319" r:id="rId21"/>
    <p:sldId id="368" r:id="rId22"/>
    <p:sldId id="385" r:id="rId23"/>
    <p:sldId id="370" r:id="rId24"/>
    <p:sldId id="38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5EA105-F224-915D-DD6C-D43762455A39}" name="Stew Oakander" initials="" userId="S::soakander@bcpud.org::dd460f18-78e1-47e4-beed-cc728a7acdf6" providerId="AD"/>
  <p188:author id="{22FBC15C-7CF2-BC79-3851-76C0C108D3EA}" name="Georgia Woods" initials="GW" userId="S::gwoods@bcpud.org::bcc7f6b7-668c-4aed-81dc-63f139499348" providerId="AD"/>
  <p188:author id="{7CF7BA83-FF59-19F8-C46C-B24C0DC31CC6}" name="Annie Laufman" initials="AL" userId="S::alaufman@bcpud.org::5beb05c5-9a05-40ff-b21c-40eeb59d717c" providerId="AD"/>
  <p188:author id="{E971E087-AE19-0C94-46BB-06144D549881}" name="Belle Wood" initials="" userId="S::bwood@bcpud.org::f4796d31-7ca2-43ba-950f-299e024eca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E4E9"/>
    <a:srgbClr val="F9A50F"/>
    <a:srgbClr val="EB3FC5"/>
    <a:srgbClr val="C79DAF"/>
    <a:srgbClr val="D4B0BF"/>
    <a:srgbClr val="23FFFD"/>
    <a:srgbClr val="FFBC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336E91-86AB-3038-8EF9-44BE717216D3}" v="4" dt="2025-07-14T17:07:04.966"/>
    <p1510:client id="{E688DDF9-063B-2DBB-84AA-E1279376D9C2}" v="4" dt="2025-07-15T16:54:04.9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rgia Woods" userId="S::gwoods@bcpud.org::bcc7f6b7-668c-4aed-81dc-63f139499348" providerId="AD" clId="Web-{E688DDF9-063B-2DBB-84AA-E1279376D9C2}"/>
    <pc:docChg chg="addSld">
      <pc:chgData name="Georgia Woods" userId="S::gwoods@bcpud.org::bcc7f6b7-668c-4aed-81dc-63f139499348" providerId="AD" clId="Web-{E688DDF9-063B-2DBB-84AA-E1279376D9C2}" dt="2025-07-15T16:54:04.938" v="3"/>
      <pc:docMkLst>
        <pc:docMk/>
      </pc:docMkLst>
      <pc:sldChg chg="add">
        <pc:chgData name="Georgia Woods" userId="S::gwoods@bcpud.org::bcc7f6b7-668c-4aed-81dc-63f139499348" providerId="AD" clId="Web-{E688DDF9-063B-2DBB-84AA-E1279376D9C2}" dt="2025-07-15T16:54:04.938" v="3"/>
        <pc:sldMkLst>
          <pc:docMk/>
          <pc:sldMk cId="3856206584" sldId="294"/>
        </pc:sldMkLst>
      </pc:sldChg>
      <pc:sldChg chg="add">
        <pc:chgData name="Georgia Woods" userId="S::gwoods@bcpud.org::bcc7f6b7-668c-4aed-81dc-63f139499348" providerId="AD" clId="Web-{E688DDF9-063B-2DBB-84AA-E1279376D9C2}" dt="2025-07-15T16:54:04.907" v="0"/>
        <pc:sldMkLst>
          <pc:docMk/>
          <pc:sldMk cId="375632477" sldId="295"/>
        </pc:sldMkLst>
      </pc:sldChg>
      <pc:sldChg chg="add">
        <pc:chgData name="Georgia Woods" userId="S::gwoods@bcpud.org::bcc7f6b7-668c-4aed-81dc-63f139499348" providerId="AD" clId="Web-{E688DDF9-063B-2DBB-84AA-E1279376D9C2}" dt="2025-07-15T16:54:04.922" v="1"/>
        <pc:sldMkLst>
          <pc:docMk/>
          <pc:sldMk cId="288440541" sldId="298"/>
        </pc:sldMkLst>
      </pc:sldChg>
      <pc:sldChg chg="add">
        <pc:chgData name="Georgia Woods" userId="S::gwoods@bcpud.org::bcc7f6b7-668c-4aed-81dc-63f139499348" providerId="AD" clId="Web-{E688DDF9-063B-2DBB-84AA-E1279376D9C2}" dt="2025-07-15T16:54:04.922" v="2"/>
        <pc:sldMkLst>
          <pc:docMk/>
          <pc:sldMk cId="2204792631" sldId="299"/>
        </pc:sldMkLst>
      </pc:sldChg>
    </pc:docChg>
  </pc:docChgLst>
  <pc:docChgLst>
    <pc:chgData name="Annie Laufman" userId="S::alaufman@bcpud.org::5beb05c5-9a05-40ff-b21c-40eeb59d717c" providerId="AD" clId="Web-{27A5E84F-99E2-25CA-DB5B-252FD853A74E}"/>
    <pc:docChg chg="modSld">
      <pc:chgData name="Annie Laufman" userId="S::alaufman@bcpud.org::5beb05c5-9a05-40ff-b21c-40eeb59d717c" providerId="AD" clId="Web-{27A5E84F-99E2-25CA-DB5B-252FD853A74E}" dt="2025-06-18T22:16:33.380" v="172" actId="14100"/>
      <pc:docMkLst>
        <pc:docMk/>
      </pc:docMkLst>
      <pc:sldChg chg="modSp">
        <pc:chgData name="Annie Laufman" userId="S::alaufman@bcpud.org::5beb05c5-9a05-40ff-b21c-40eeb59d717c" providerId="AD" clId="Web-{27A5E84F-99E2-25CA-DB5B-252FD853A74E}" dt="2025-06-18T22:16:33.380" v="172" actId="14100"/>
        <pc:sldMkLst>
          <pc:docMk/>
          <pc:sldMk cId="375632477" sldId="295"/>
        </pc:sldMkLst>
      </pc:sldChg>
      <pc:sldChg chg="addSp delSp modSp">
        <pc:chgData name="Annie Laufman" userId="S::alaufman@bcpud.org::5beb05c5-9a05-40ff-b21c-40eeb59d717c" providerId="AD" clId="Web-{27A5E84F-99E2-25CA-DB5B-252FD853A74E}" dt="2025-06-18T21:56:55.041" v="16" actId="1076"/>
        <pc:sldMkLst>
          <pc:docMk/>
          <pc:sldMk cId="288440541" sldId="298"/>
        </pc:sldMkLst>
      </pc:sldChg>
      <pc:sldChg chg="modSp">
        <pc:chgData name="Annie Laufman" userId="S::alaufman@bcpud.org::5beb05c5-9a05-40ff-b21c-40eeb59d717c" providerId="AD" clId="Web-{27A5E84F-99E2-25CA-DB5B-252FD853A74E}" dt="2025-06-18T22:01:52.782" v="67" actId="20577"/>
        <pc:sldMkLst>
          <pc:docMk/>
          <pc:sldMk cId="800267879" sldId="319"/>
        </pc:sldMkLst>
        <pc:spChg chg="mod">
          <ac:chgData name="Annie Laufman" userId="S::alaufman@bcpud.org::5beb05c5-9a05-40ff-b21c-40eeb59d717c" providerId="AD" clId="Web-{27A5E84F-99E2-25CA-DB5B-252FD853A74E}" dt="2025-06-18T22:01:52.782" v="67" actId="20577"/>
          <ac:spMkLst>
            <pc:docMk/>
            <pc:sldMk cId="800267879" sldId="319"/>
            <ac:spMk id="5" creationId="{4314B92F-24E9-EF73-0062-549995B2E7D7}"/>
          </ac:spMkLst>
        </pc:spChg>
      </pc:sldChg>
      <pc:sldChg chg="modSp">
        <pc:chgData name="Annie Laufman" userId="S::alaufman@bcpud.org::5beb05c5-9a05-40ff-b21c-40eeb59d717c" providerId="AD" clId="Web-{27A5E84F-99E2-25CA-DB5B-252FD853A74E}" dt="2025-06-18T21:57:20.621" v="17" actId="20577"/>
        <pc:sldMkLst>
          <pc:docMk/>
          <pc:sldMk cId="592428277" sldId="360"/>
        </pc:sldMkLst>
        <pc:spChg chg="mod">
          <ac:chgData name="Annie Laufman" userId="S::alaufman@bcpud.org::5beb05c5-9a05-40ff-b21c-40eeb59d717c" providerId="AD" clId="Web-{27A5E84F-99E2-25CA-DB5B-252FD853A74E}" dt="2025-06-18T21:57:20.621" v="17" actId="20577"/>
          <ac:spMkLst>
            <pc:docMk/>
            <pc:sldMk cId="592428277" sldId="360"/>
            <ac:spMk id="2" creationId="{F071C626-E493-6B08-1CAD-8E9837778F58}"/>
          </ac:spMkLst>
        </pc:spChg>
      </pc:sldChg>
      <pc:sldChg chg="modSp">
        <pc:chgData name="Annie Laufman" userId="S::alaufman@bcpud.org::5beb05c5-9a05-40ff-b21c-40eeb59d717c" providerId="AD" clId="Web-{27A5E84F-99E2-25CA-DB5B-252FD853A74E}" dt="2025-06-18T22:15:15.968" v="166"/>
        <pc:sldMkLst>
          <pc:docMk/>
          <pc:sldMk cId="1496774904" sldId="370"/>
        </pc:sldMkLst>
        <pc:spChg chg="mod">
          <ac:chgData name="Annie Laufman" userId="S::alaufman@bcpud.org::5beb05c5-9a05-40ff-b21c-40eeb59d717c" providerId="AD" clId="Web-{27A5E84F-99E2-25CA-DB5B-252FD853A74E}" dt="2025-06-18T22:14:26.261" v="165" actId="20577"/>
          <ac:spMkLst>
            <pc:docMk/>
            <pc:sldMk cId="1496774904" sldId="370"/>
            <ac:spMk id="2" creationId="{12AF652C-E373-79E8-3918-2222F9C26805}"/>
          </ac:spMkLst>
        </pc:spChg>
        <pc:spChg chg="mod">
          <ac:chgData name="Annie Laufman" userId="S::alaufman@bcpud.org::5beb05c5-9a05-40ff-b21c-40eeb59d717c" providerId="AD" clId="Web-{27A5E84F-99E2-25CA-DB5B-252FD853A74E}" dt="2025-06-18T22:12:46.785" v="143" actId="20577"/>
          <ac:spMkLst>
            <pc:docMk/>
            <pc:sldMk cId="1496774904" sldId="370"/>
            <ac:spMk id="5" creationId="{9CDD11D8-05B1-6C3E-90CA-468D2532D584}"/>
          </ac:spMkLst>
        </pc:spChg>
        <pc:picChg chg="mod">
          <ac:chgData name="Annie Laufman" userId="S::alaufman@bcpud.org::5beb05c5-9a05-40ff-b21c-40eeb59d717c" providerId="AD" clId="Web-{27A5E84F-99E2-25CA-DB5B-252FD853A74E}" dt="2025-06-18T22:15:15.968" v="166"/>
          <ac:picMkLst>
            <pc:docMk/>
            <pc:sldMk cId="1496774904" sldId="370"/>
            <ac:picMk id="4" creationId="{170D0F56-9C34-FED9-68C3-1769F2AC747E}"/>
          </ac:picMkLst>
        </pc:picChg>
      </pc:sldChg>
      <pc:sldChg chg="modSp">
        <pc:chgData name="Annie Laufman" userId="S::alaufman@bcpud.org::5beb05c5-9a05-40ff-b21c-40eeb59d717c" providerId="AD" clId="Web-{27A5E84F-99E2-25CA-DB5B-252FD853A74E}" dt="2025-06-18T21:57:34.607" v="20" actId="20577"/>
        <pc:sldMkLst>
          <pc:docMk/>
          <pc:sldMk cId="252300984" sldId="374"/>
        </pc:sldMkLst>
        <pc:spChg chg="mod">
          <ac:chgData name="Annie Laufman" userId="S::alaufman@bcpud.org::5beb05c5-9a05-40ff-b21c-40eeb59d717c" providerId="AD" clId="Web-{27A5E84F-99E2-25CA-DB5B-252FD853A74E}" dt="2025-06-18T21:57:34.607" v="20" actId="20577"/>
          <ac:spMkLst>
            <pc:docMk/>
            <pc:sldMk cId="252300984" sldId="374"/>
            <ac:spMk id="11" creationId="{2361DCBD-9F78-86F2-5D01-6379A4827A9C}"/>
          </ac:spMkLst>
        </pc:spChg>
      </pc:sldChg>
      <pc:sldChg chg="modSp">
        <pc:chgData name="Annie Laufman" userId="S::alaufman@bcpud.org::5beb05c5-9a05-40ff-b21c-40eeb59d717c" providerId="AD" clId="Web-{27A5E84F-99E2-25CA-DB5B-252FD853A74E}" dt="2025-06-18T22:01:31.406" v="65" actId="20577"/>
        <pc:sldMkLst>
          <pc:docMk/>
          <pc:sldMk cId="709020462" sldId="382"/>
        </pc:sldMkLst>
        <pc:spChg chg="mod">
          <ac:chgData name="Annie Laufman" userId="S::alaufman@bcpud.org::5beb05c5-9a05-40ff-b21c-40eeb59d717c" providerId="AD" clId="Web-{27A5E84F-99E2-25CA-DB5B-252FD853A74E}" dt="2025-06-18T22:01:31.406" v="65" actId="20577"/>
          <ac:spMkLst>
            <pc:docMk/>
            <pc:sldMk cId="709020462" sldId="382"/>
            <ac:spMk id="4" creationId="{306E8E87-C87E-6E93-D69C-BFBFA14CE608}"/>
          </ac:spMkLst>
        </pc:spChg>
        <pc:spChg chg="mod">
          <ac:chgData name="Annie Laufman" userId="S::alaufman@bcpud.org::5beb05c5-9a05-40ff-b21c-40eeb59d717c" providerId="AD" clId="Web-{27A5E84F-99E2-25CA-DB5B-252FD853A74E}" dt="2025-06-18T22:00:24.416" v="38" actId="20577"/>
          <ac:spMkLst>
            <pc:docMk/>
            <pc:sldMk cId="709020462" sldId="382"/>
            <ac:spMk id="6" creationId="{487A7DD7-2596-1DC3-498D-385449FED12C}"/>
          </ac:spMkLst>
        </pc:spChg>
      </pc:sldChg>
      <pc:sldChg chg="modSp">
        <pc:chgData name="Annie Laufman" userId="S::alaufman@bcpud.org::5beb05c5-9a05-40ff-b21c-40eeb59d717c" providerId="AD" clId="Web-{27A5E84F-99E2-25CA-DB5B-252FD853A74E}" dt="2025-06-18T22:14:07.212" v="158" actId="14100"/>
        <pc:sldMkLst>
          <pc:docMk/>
          <pc:sldMk cId="173200088" sldId="383"/>
        </pc:sldMkLst>
        <pc:spChg chg="mod">
          <ac:chgData name="Annie Laufman" userId="S::alaufman@bcpud.org::5beb05c5-9a05-40ff-b21c-40eeb59d717c" providerId="AD" clId="Web-{27A5E84F-99E2-25CA-DB5B-252FD853A74E}" dt="2025-06-18T22:14:07.212" v="158" actId="14100"/>
          <ac:spMkLst>
            <pc:docMk/>
            <pc:sldMk cId="173200088" sldId="383"/>
            <ac:spMk id="2" creationId="{ED6049B4-074B-6F72-A624-323D30FFB8CA}"/>
          </ac:spMkLst>
        </pc:spChg>
        <pc:spChg chg="mod">
          <ac:chgData name="Annie Laufman" userId="S::alaufman@bcpud.org::5beb05c5-9a05-40ff-b21c-40eeb59d717c" providerId="AD" clId="Web-{27A5E84F-99E2-25CA-DB5B-252FD853A74E}" dt="2025-06-18T22:13:38.039" v="155" actId="20577"/>
          <ac:spMkLst>
            <pc:docMk/>
            <pc:sldMk cId="173200088" sldId="383"/>
            <ac:spMk id="5" creationId="{2C2548B2-305B-67B9-C918-1350572BA9F6}"/>
          </ac:spMkLst>
        </pc:spChg>
      </pc:sldChg>
      <pc:sldChg chg="modSp">
        <pc:chgData name="Annie Laufman" userId="S::alaufman@bcpud.org::5beb05c5-9a05-40ff-b21c-40eeb59d717c" providerId="AD" clId="Web-{27A5E84F-99E2-25CA-DB5B-252FD853A74E}" dt="2025-06-18T21:59:46.945" v="31" actId="20577"/>
        <pc:sldMkLst>
          <pc:docMk/>
          <pc:sldMk cId="417613768" sldId="384"/>
        </pc:sldMkLst>
        <pc:spChg chg="mod">
          <ac:chgData name="Annie Laufman" userId="S::alaufman@bcpud.org::5beb05c5-9a05-40ff-b21c-40eeb59d717c" providerId="AD" clId="Web-{27A5E84F-99E2-25CA-DB5B-252FD853A74E}" dt="2025-06-18T21:58:14.078" v="22" actId="20577"/>
          <ac:spMkLst>
            <pc:docMk/>
            <pc:sldMk cId="417613768" sldId="384"/>
            <ac:spMk id="2" creationId="{FD2DE01B-190D-A03A-9273-2C47A6641FA8}"/>
          </ac:spMkLst>
        </pc:spChg>
        <pc:spChg chg="mod">
          <ac:chgData name="Annie Laufman" userId="S::alaufman@bcpud.org::5beb05c5-9a05-40ff-b21c-40eeb59d717c" providerId="AD" clId="Web-{27A5E84F-99E2-25CA-DB5B-252FD853A74E}" dt="2025-06-18T21:59:46.945" v="31" actId="20577"/>
          <ac:spMkLst>
            <pc:docMk/>
            <pc:sldMk cId="417613768" sldId="384"/>
            <ac:spMk id="3" creationId="{BE2FA0B8-15BE-DFA3-4A72-5CD71F9291BF}"/>
          </ac:spMkLst>
        </pc:spChg>
      </pc:sldChg>
      <pc:sldChg chg="modSp">
        <pc:chgData name="Annie Laufman" userId="S::alaufman@bcpud.org::5beb05c5-9a05-40ff-b21c-40eeb59d717c" providerId="AD" clId="Web-{27A5E84F-99E2-25CA-DB5B-252FD853A74E}" dt="2025-06-18T22:04:28.200" v="100"/>
        <pc:sldMkLst>
          <pc:docMk/>
          <pc:sldMk cId="3954768560" sldId="385"/>
        </pc:sldMkLst>
        <pc:spChg chg="mod">
          <ac:chgData name="Annie Laufman" userId="S::alaufman@bcpud.org::5beb05c5-9a05-40ff-b21c-40eeb59d717c" providerId="AD" clId="Web-{27A5E84F-99E2-25CA-DB5B-252FD853A74E}" dt="2025-06-18T22:04:28.200" v="100"/>
          <ac:spMkLst>
            <pc:docMk/>
            <pc:sldMk cId="3954768560" sldId="385"/>
            <ac:spMk id="5" creationId="{9CDD11D8-05B1-6C3E-90CA-468D2532D584}"/>
          </ac:spMkLst>
        </pc:spChg>
      </pc:sldChg>
    </pc:docChg>
  </pc:docChgLst>
  <pc:docChgLst>
    <pc:chgData name="Annie Laufman" userId="S::alaufman@bcpud.org::5beb05c5-9a05-40ff-b21c-40eeb59d717c" providerId="AD" clId="Web-{32336E91-86AB-3038-8EF9-44BE717216D3}"/>
    <pc:docChg chg="modSld">
      <pc:chgData name="Annie Laufman" userId="S::alaufman@bcpud.org::5beb05c5-9a05-40ff-b21c-40eeb59d717c" providerId="AD" clId="Web-{32336E91-86AB-3038-8EF9-44BE717216D3}" dt="2025-07-14T17:07:03.607" v="0" actId="20577"/>
      <pc:docMkLst>
        <pc:docMk/>
      </pc:docMkLst>
      <pc:sldChg chg="modSp">
        <pc:chgData name="Annie Laufman" userId="S::alaufman@bcpud.org::5beb05c5-9a05-40ff-b21c-40eeb59d717c" providerId="AD" clId="Web-{32336E91-86AB-3038-8EF9-44BE717216D3}" dt="2025-07-14T17:07:03.607" v="0" actId="20577"/>
        <pc:sldMkLst>
          <pc:docMk/>
          <pc:sldMk cId="441777991" sldId="290"/>
        </pc:sldMkLst>
        <pc:spChg chg="mod">
          <ac:chgData name="Annie Laufman" userId="S::alaufman@bcpud.org::5beb05c5-9a05-40ff-b21c-40eeb59d717c" providerId="AD" clId="Web-{32336E91-86AB-3038-8EF9-44BE717216D3}" dt="2025-07-14T17:07:03.607" v="0" actId="20577"/>
          <ac:spMkLst>
            <pc:docMk/>
            <pc:sldMk cId="441777991" sldId="290"/>
            <ac:spMk id="3" creationId="{3D6AB668-5849-A543-D1E4-0423BFC7E1B2}"/>
          </ac:spMkLst>
        </pc:spChg>
      </pc:sldChg>
    </pc:docChg>
  </pc:docChgLst>
  <pc:docChgLst>
    <pc:chgData name="Georgia Woods" userId="S::gwoods@bcpud.org::bcc7f6b7-668c-4aed-81dc-63f139499348" providerId="AD" clId="Web-{D19911B9-099C-8441-2C14-B933FBA936BE}"/>
    <pc:docChg chg="delSld modSld">
      <pc:chgData name="Georgia Woods" userId="S::gwoods@bcpud.org::bcc7f6b7-668c-4aed-81dc-63f139499348" providerId="AD" clId="Web-{D19911B9-099C-8441-2C14-B933FBA936BE}" dt="2025-07-10T22:07:52.947" v="9"/>
      <pc:docMkLst>
        <pc:docMk/>
      </pc:docMkLst>
      <pc:sldChg chg="modSp">
        <pc:chgData name="Georgia Woods" userId="S::gwoods@bcpud.org::bcc7f6b7-668c-4aed-81dc-63f139499348" providerId="AD" clId="Web-{D19911B9-099C-8441-2C14-B933FBA936BE}" dt="2025-07-10T22:07:48.822" v="5" actId="20577"/>
        <pc:sldMkLst>
          <pc:docMk/>
          <pc:sldMk cId="3328710658" sldId="256"/>
        </pc:sldMkLst>
        <pc:spChg chg="mod">
          <ac:chgData name="Georgia Woods" userId="S::gwoods@bcpud.org::bcc7f6b7-668c-4aed-81dc-63f139499348" providerId="AD" clId="Web-{D19911B9-099C-8441-2C14-B933FBA936BE}" dt="2025-07-10T22:07:48.822" v="5" actId="20577"/>
          <ac:spMkLst>
            <pc:docMk/>
            <pc:sldMk cId="3328710658" sldId="256"/>
            <ac:spMk id="3" creationId="{8E3BDE92-AC21-4F8A-95AB-44EF1A9FE515}"/>
          </ac:spMkLst>
        </pc:spChg>
      </pc:sldChg>
      <pc:sldChg chg="del">
        <pc:chgData name="Georgia Woods" userId="S::gwoods@bcpud.org::bcc7f6b7-668c-4aed-81dc-63f139499348" providerId="AD" clId="Web-{D19911B9-099C-8441-2C14-B933FBA936BE}" dt="2025-07-10T22:07:52.947" v="9"/>
        <pc:sldMkLst>
          <pc:docMk/>
          <pc:sldMk cId="3856206584" sldId="294"/>
        </pc:sldMkLst>
      </pc:sldChg>
      <pc:sldChg chg="del">
        <pc:chgData name="Georgia Woods" userId="S::gwoods@bcpud.org::bcc7f6b7-668c-4aed-81dc-63f139499348" providerId="AD" clId="Web-{D19911B9-099C-8441-2C14-B933FBA936BE}" dt="2025-07-10T22:07:51.447" v="6"/>
        <pc:sldMkLst>
          <pc:docMk/>
          <pc:sldMk cId="375632477" sldId="295"/>
        </pc:sldMkLst>
      </pc:sldChg>
      <pc:sldChg chg="del">
        <pc:chgData name="Georgia Woods" userId="S::gwoods@bcpud.org::bcc7f6b7-668c-4aed-81dc-63f139499348" providerId="AD" clId="Web-{D19911B9-099C-8441-2C14-B933FBA936BE}" dt="2025-07-10T22:07:51.572" v="7"/>
        <pc:sldMkLst>
          <pc:docMk/>
          <pc:sldMk cId="288440541" sldId="298"/>
        </pc:sldMkLst>
      </pc:sldChg>
      <pc:sldChg chg="del">
        <pc:chgData name="Georgia Woods" userId="S::gwoods@bcpud.org::bcc7f6b7-668c-4aed-81dc-63f139499348" providerId="AD" clId="Web-{D19911B9-099C-8441-2C14-B933FBA936BE}" dt="2025-07-10T22:07:52.338" v="8"/>
        <pc:sldMkLst>
          <pc:docMk/>
          <pc:sldMk cId="2204792631" sldId="29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Avg Production/Consumption per Connection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Production</c:v>
                </c:pt>
              </c:strCache>
            </c:strRef>
          </c:tx>
          <c:spPr>
            <a:ln w="28575" cap="rnd">
              <a:solidFill>
                <a:srgbClr val="00B050"/>
              </a:solidFill>
              <a:round/>
            </a:ln>
            <a:effectLst/>
          </c:spPr>
          <c:marker>
            <c:symbol val="circle"/>
            <c:size val="5"/>
            <c:spPr>
              <a:solidFill>
                <a:srgbClr val="00B050"/>
              </a:solidFill>
              <a:ln w="9525">
                <a:solidFill>
                  <a:srgbClr val="00B050"/>
                </a:solidFill>
              </a:ln>
              <a:effectLst/>
            </c:spPr>
          </c:marker>
          <c:cat>
            <c:numRef>
              <c:f>Sheet1!$A$2:$A$4</c:f>
              <c:numCache>
                <c:formatCode>mmm\-yy</c:formatCode>
                <c:ptCount val="3"/>
                <c:pt idx="0">
                  <c:v>45772</c:v>
                </c:pt>
                <c:pt idx="1">
                  <c:v>45802</c:v>
                </c:pt>
                <c:pt idx="2" formatCode="d\-mmm">
                  <c:v>45833</c:v>
                </c:pt>
              </c:numCache>
            </c:numRef>
          </c:cat>
          <c:val>
            <c:numRef>
              <c:f>Sheet1!$B$2:$B$4</c:f>
              <c:numCache>
                <c:formatCode>General</c:formatCode>
                <c:ptCount val="3"/>
                <c:pt idx="0">
                  <c:v>128</c:v>
                </c:pt>
                <c:pt idx="1">
                  <c:v>163</c:v>
                </c:pt>
                <c:pt idx="2">
                  <c:v>159</c:v>
                </c:pt>
              </c:numCache>
            </c:numRef>
          </c:val>
          <c:smooth val="0"/>
          <c:extLst>
            <c:ext xmlns:c16="http://schemas.microsoft.com/office/drawing/2014/chart" uri="{C3380CC4-5D6E-409C-BE32-E72D297353CC}">
              <c16:uniqueId val="{00000000-ADE8-45CD-A0DD-17952051260B}"/>
            </c:ext>
          </c:extLst>
        </c:ser>
        <c:ser>
          <c:idx val="1"/>
          <c:order val="1"/>
          <c:tx>
            <c:strRef>
              <c:f>Sheet1!$C$1</c:f>
              <c:strCache>
                <c:ptCount val="1"/>
                <c:pt idx="0">
                  <c:v>Consumption</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cat>
            <c:numRef>
              <c:f>Sheet1!$A$2:$A$4</c:f>
              <c:numCache>
                <c:formatCode>mmm\-yy</c:formatCode>
                <c:ptCount val="3"/>
                <c:pt idx="0">
                  <c:v>45772</c:v>
                </c:pt>
                <c:pt idx="1">
                  <c:v>45802</c:v>
                </c:pt>
                <c:pt idx="2" formatCode="d\-mmm">
                  <c:v>45833</c:v>
                </c:pt>
              </c:numCache>
            </c:numRef>
          </c:cat>
          <c:val>
            <c:numRef>
              <c:f>Sheet1!$C$2:$C$4</c:f>
              <c:numCache>
                <c:formatCode>General</c:formatCode>
                <c:ptCount val="3"/>
                <c:pt idx="0">
                  <c:v>129</c:v>
                </c:pt>
                <c:pt idx="1">
                  <c:v>159</c:v>
                </c:pt>
                <c:pt idx="2">
                  <c:v>163</c:v>
                </c:pt>
              </c:numCache>
            </c:numRef>
          </c:val>
          <c:smooth val="0"/>
          <c:extLst>
            <c:ext xmlns:c16="http://schemas.microsoft.com/office/drawing/2014/chart" uri="{C3380CC4-5D6E-409C-BE32-E72D297353CC}">
              <c16:uniqueId val="{00000001-ADE8-45CD-A0DD-17952051260B}"/>
            </c:ext>
          </c:extLst>
        </c:ser>
        <c:dLbls>
          <c:showLegendKey val="0"/>
          <c:showVal val="0"/>
          <c:showCatName val="0"/>
          <c:showSerName val="0"/>
          <c:showPercent val="0"/>
          <c:showBubbleSize val="0"/>
        </c:dLbls>
        <c:marker val="1"/>
        <c:smooth val="0"/>
        <c:axId val="1354435423"/>
        <c:axId val="1354435903"/>
      </c:lineChart>
      <c:dateAx>
        <c:axId val="1354435423"/>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4435903"/>
        <c:crosses val="autoZero"/>
        <c:auto val="1"/>
        <c:lblOffset val="100"/>
        <c:baseTimeUnit val="months"/>
      </c:dateAx>
      <c:valAx>
        <c:axId val="13544359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Gallons per day (GPD)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44354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Average Consumption per Connection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Sheet1!$A$2:$A$4</c:f>
              <c:numCache>
                <c:formatCode>mmm\-yy</c:formatCode>
                <c:ptCount val="3"/>
                <c:pt idx="0" formatCode="[$-409]mmm\-yy;@">
                  <c:v>45047</c:v>
                </c:pt>
                <c:pt idx="1">
                  <c:v>45413</c:v>
                </c:pt>
                <c:pt idx="2">
                  <c:v>45778</c:v>
                </c:pt>
              </c:numCache>
            </c:numRef>
          </c:cat>
          <c:val>
            <c:numRef>
              <c:f>Sheet1!$B$2:$B$4</c:f>
              <c:numCache>
                <c:formatCode>General</c:formatCode>
                <c:ptCount val="3"/>
                <c:pt idx="0">
                  <c:v>130</c:v>
                </c:pt>
                <c:pt idx="1">
                  <c:v>153</c:v>
                </c:pt>
                <c:pt idx="2">
                  <c:v>163</c:v>
                </c:pt>
              </c:numCache>
            </c:numRef>
          </c:val>
          <c:extLst>
            <c:ext xmlns:c16="http://schemas.microsoft.com/office/drawing/2014/chart" uri="{C3380CC4-5D6E-409C-BE32-E72D297353CC}">
              <c16:uniqueId val="{00000000-09AF-4876-9E3C-01C2D6ABFED1}"/>
            </c:ext>
          </c:extLst>
        </c:ser>
        <c:dLbls>
          <c:showLegendKey val="0"/>
          <c:showVal val="0"/>
          <c:showCatName val="0"/>
          <c:showSerName val="0"/>
          <c:showPercent val="0"/>
          <c:showBubbleSize val="0"/>
        </c:dLbls>
        <c:gapWidth val="219"/>
        <c:overlap val="-27"/>
        <c:axId val="4245103"/>
        <c:axId val="4243183"/>
      </c:barChart>
      <c:dateAx>
        <c:axId val="4245103"/>
        <c:scaling>
          <c:orientation val="minMax"/>
          <c:max val="45778"/>
          <c:min val="45047"/>
        </c:scaling>
        <c:delete val="1"/>
        <c:axPos val="b"/>
        <c:numFmt formatCode="[$-409]mmm\-yy;@" sourceLinked="1"/>
        <c:majorTickMark val="none"/>
        <c:minorTickMark val="none"/>
        <c:tickLblPos val="nextTo"/>
        <c:crossAx val="4243183"/>
        <c:crosses val="autoZero"/>
        <c:auto val="1"/>
        <c:lblOffset val="100"/>
        <c:baseTimeUnit val="years"/>
      </c:dateAx>
      <c:valAx>
        <c:axId val="42431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Gallons</a:t>
                </a:r>
                <a:r>
                  <a:rPr lang="en-US" baseline="0"/>
                  <a:t> per day (GPD)</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4510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169588-67C5-49BC-A1C7-0D80423C092A}" type="datetimeFigureOut">
              <a:rPr lang="en-US" smtClean="0"/>
              <a:t>7/15/2025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DAE081-0817-4D30-9C60-B960B81FA704}" type="slidenum">
              <a:rPr lang="en-US" smtClean="0"/>
              <a:t>‹#›</a:t>
            </a:fld>
            <a:endParaRPr lang="en-US"/>
          </a:p>
        </p:txBody>
      </p:sp>
    </p:spTree>
    <p:extLst>
      <p:ext uri="{BB962C8B-B14F-4D97-AF65-F5344CB8AC3E}">
        <p14:creationId xmlns:p14="http://schemas.microsoft.com/office/powerpoint/2010/main" val="881760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DAE081-0817-4D30-9C60-B960B81FA704}" type="slidenum">
              <a:rPr lang="en-US" smtClean="0"/>
              <a:t>6</a:t>
            </a:fld>
            <a:endParaRPr lang="en-US"/>
          </a:p>
        </p:txBody>
      </p:sp>
    </p:spTree>
    <p:extLst>
      <p:ext uri="{BB962C8B-B14F-4D97-AF65-F5344CB8AC3E}">
        <p14:creationId xmlns:p14="http://schemas.microsoft.com/office/powerpoint/2010/main" val="3640605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DAE081-0817-4D30-9C60-B960B81FA704}" type="slidenum">
              <a:rPr lang="en-US" smtClean="0"/>
              <a:t>4</a:t>
            </a:fld>
            <a:endParaRPr lang="en-US"/>
          </a:p>
        </p:txBody>
      </p:sp>
    </p:spTree>
    <p:extLst>
      <p:ext uri="{BB962C8B-B14F-4D97-AF65-F5344CB8AC3E}">
        <p14:creationId xmlns:p14="http://schemas.microsoft.com/office/powerpoint/2010/main" val="2238264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6E80-3803-A1D1-5D62-0BC1133458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87A69D-6B48-45FF-F4BF-549C262A77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49A702-ECA9-DA8A-C14F-F3D71F407E0D}"/>
              </a:ext>
            </a:extLst>
          </p:cNvPr>
          <p:cNvSpPr>
            <a:spLocks noGrp="1"/>
          </p:cNvSpPr>
          <p:nvPr>
            <p:ph type="dt" sz="half" idx="10"/>
          </p:nvPr>
        </p:nvSpPr>
        <p:spPr/>
        <p:txBody>
          <a:bodyPr/>
          <a:lstStyle/>
          <a:p>
            <a:fld id="{8CC0A8A0-D835-4D1F-B15C-3C9F551E1EF1}" type="datetimeFigureOut">
              <a:rPr lang="en-US" smtClean="0"/>
              <a:t>7/15/2025</a:t>
            </a:fld>
            <a:endParaRPr lang="en-US"/>
          </a:p>
        </p:txBody>
      </p:sp>
      <p:sp>
        <p:nvSpPr>
          <p:cNvPr id="5" name="Footer Placeholder 4">
            <a:extLst>
              <a:ext uri="{FF2B5EF4-FFF2-40B4-BE49-F238E27FC236}">
                <a16:creationId xmlns:a16="http://schemas.microsoft.com/office/drawing/2014/main" id="{9A1C8B9C-B0F8-4185-34B2-A8FA1AD650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95EA74-157B-E722-EE18-59B78A8A80B0}"/>
              </a:ext>
            </a:extLst>
          </p:cNvPr>
          <p:cNvSpPr>
            <a:spLocks noGrp="1"/>
          </p:cNvSpPr>
          <p:nvPr>
            <p:ph type="sldNum" sz="quarter" idx="12"/>
          </p:nvPr>
        </p:nvSpPr>
        <p:spPr/>
        <p:txBody>
          <a:bodyPr/>
          <a:lstStyle/>
          <a:p>
            <a:fld id="{7A3645DC-844A-4D08-93ED-7EA0563E7913}" type="slidenum">
              <a:rPr lang="en-US" smtClean="0"/>
              <a:t>‹#›</a:t>
            </a:fld>
            <a:endParaRPr lang="en-US"/>
          </a:p>
        </p:txBody>
      </p:sp>
    </p:spTree>
    <p:extLst>
      <p:ext uri="{BB962C8B-B14F-4D97-AF65-F5344CB8AC3E}">
        <p14:creationId xmlns:p14="http://schemas.microsoft.com/office/powerpoint/2010/main" val="3181299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15FD6-28A0-19E0-DC36-50057CDB8A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F20D37-6851-022F-2D99-A057E4F498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929192-0A07-FAEB-A772-F7DFFAF4CE09}"/>
              </a:ext>
            </a:extLst>
          </p:cNvPr>
          <p:cNvSpPr>
            <a:spLocks noGrp="1"/>
          </p:cNvSpPr>
          <p:nvPr>
            <p:ph type="dt" sz="half" idx="10"/>
          </p:nvPr>
        </p:nvSpPr>
        <p:spPr/>
        <p:txBody>
          <a:bodyPr/>
          <a:lstStyle/>
          <a:p>
            <a:fld id="{8CC0A8A0-D835-4D1F-B15C-3C9F551E1EF1}" type="datetimeFigureOut">
              <a:rPr lang="en-US" smtClean="0"/>
              <a:t>7/15/2025</a:t>
            </a:fld>
            <a:endParaRPr lang="en-US"/>
          </a:p>
        </p:txBody>
      </p:sp>
      <p:sp>
        <p:nvSpPr>
          <p:cNvPr id="5" name="Footer Placeholder 4">
            <a:extLst>
              <a:ext uri="{FF2B5EF4-FFF2-40B4-BE49-F238E27FC236}">
                <a16:creationId xmlns:a16="http://schemas.microsoft.com/office/drawing/2014/main" id="{3B6885D3-8EB8-0237-CC13-E1D666F80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0D1430-B61D-8735-E842-51AEF470EE76}"/>
              </a:ext>
            </a:extLst>
          </p:cNvPr>
          <p:cNvSpPr>
            <a:spLocks noGrp="1"/>
          </p:cNvSpPr>
          <p:nvPr>
            <p:ph type="sldNum" sz="quarter" idx="12"/>
          </p:nvPr>
        </p:nvSpPr>
        <p:spPr/>
        <p:txBody>
          <a:bodyPr/>
          <a:lstStyle/>
          <a:p>
            <a:fld id="{7A3645DC-844A-4D08-93ED-7EA0563E7913}" type="slidenum">
              <a:rPr lang="en-US" smtClean="0"/>
              <a:t>‹#›</a:t>
            </a:fld>
            <a:endParaRPr lang="en-US"/>
          </a:p>
        </p:txBody>
      </p:sp>
    </p:spTree>
    <p:extLst>
      <p:ext uri="{BB962C8B-B14F-4D97-AF65-F5344CB8AC3E}">
        <p14:creationId xmlns:p14="http://schemas.microsoft.com/office/powerpoint/2010/main" val="1950284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6005DD-CAC8-8D03-B282-7E6807A18A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CB86E7-27C0-E398-C7A2-0FB750EDA7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374EC5-D515-A09B-6EFA-4FFC8321CDB2}"/>
              </a:ext>
            </a:extLst>
          </p:cNvPr>
          <p:cNvSpPr>
            <a:spLocks noGrp="1"/>
          </p:cNvSpPr>
          <p:nvPr>
            <p:ph type="dt" sz="half" idx="10"/>
          </p:nvPr>
        </p:nvSpPr>
        <p:spPr/>
        <p:txBody>
          <a:bodyPr/>
          <a:lstStyle/>
          <a:p>
            <a:fld id="{8CC0A8A0-D835-4D1F-B15C-3C9F551E1EF1}" type="datetimeFigureOut">
              <a:rPr lang="en-US" smtClean="0"/>
              <a:t>7/15/2025</a:t>
            </a:fld>
            <a:endParaRPr lang="en-US"/>
          </a:p>
        </p:txBody>
      </p:sp>
      <p:sp>
        <p:nvSpPr>
          <p:cNvPr id="5" name="Footer Placeholder 4">
            <a:extLst>
              <a:ext uri="{FF2B5EF4-FFF2-40B4-BE49-F238E27FC236}">
                <a16:creationId xmlns:a16="http://schemas.microsoft.com/office/drawing/2014/main" id="{843A0505-80D0-EA77-05EA-E99BBC8DD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76C1E-ED65-B146-70BA-61E5477B74CD}"/>
              </a:ext>
            </a:extLst>
          </p:cNvPr>
          <p:cNvSpPr>
            <a:spLocks noGrp="1"/>
          </p:cNvSpPr>
          <p:nvPr>
            <p:ph type="sldNum" sz="quarter" idx="12"/>
          </p:nvPr>
        </p:nvSpPr>
        <p:spPr/>
        <p:txBody>
          <a:bodyPr/>
          <a:lstStyle/>
          <a:p>
            <a:fld id="{7A3645DC-844A-4D08-93ED-7EA0563E7913}" type="slidenum">
              <a:rPr lang="en-US" smtClean="0"/>
              <a:t>‹#›</a:t>
            </a:fld>
            <a:endParaRPr lang="en-US"/>
          </a:p>
        </p:txBody>
      </p:sp>
    </p:spTree>
    <p:extLst>
      <p:ext uri="{BB962C8B-B14F-4D97-AF65-F5344CB8AC3E}">
        <p14:creationId xmlns:p14="http://schemas.microsoft.com/office/powerpoint/2010/main" val="435678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8B688-0879-8869-A307-732986ED35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8AAB29-4EFC-FB17-82E9-74732A5201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362B4C-CECE-60AD-F740-06E20BC44060}"/>
              </a:ext>
            </a:extLst>
          </p:cNvPr>
          <p:cNvSpPr>
            <a:spLocks noGrp="1"/>
          </p:cNvSpPr>
          <p:nvPr>
            <p:ph type="dt" sz="half" idx="10"/>
          </p:nvPr>
        </p:nvSpPr>
        <p:spPr/>
        <p:txBody>
          <a:bodyPr/>
          <a:lstStyle/>
          <a:p>
            <a:fld id="{8CC0A8A0-D835-4D1F-B15C-3C9F551E1EF1}" type="datetimeFigureOut">
              <a:rPr lang="en-US" smtClean="0"/>
              <a:t>7/15/2025</a:t>
            </a:fld>
            <a:endParaRPr lang="en-US"/>
          </a:p>
        </p:txBody>
      </p:sp>
      <p:sp>
        <p:nvSpPr>
          <p:cNvPr id="5" name="Footer Placeholder 4">
            <a:extLst>
              <a:ext uri="{FF2B5EF4-FFF2-40B4-BE49-F238E27FC236}">
                <a16:creationId xmlns:a16="http://schemas.microsoft.com/office/drawing/2014/main" id="{47E0EAF7-E34F-463C-DD81-DA76DD5019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4C3A86-B848-CBAF-761A-7A877E5A5B29}"/>
              </a:ext>
            </a:extLst>
          </p:cNvPr>
          <p:cNvSpPr>
            <a:spLocks noGrp="1"/>
          </p:cNvSpPr>
          <p:nvPr>
            <p:ph type="sldNum" sz="quarter" idx="12"/>
          </p:nvPr>
        </p:nvSpPr>
        <p:spPr/>
        <p:txBody>
          <a:bodyPr/>
          <a:lstStyle/>
          <a:p>
            <a:fld id="{7A3645DC-844A-4D08-93ED-7EA0563E7913}" type="slidenum">
              <a:rPr lang="en-US" smtClean="0"/>
              <a:t>‹#›</a:t>
            </a:fld>
            <a:endParaRPr lang="en-US"/>
          </a:p>
        </p:txBody>
      </p:sp>
    </p:spTree>
    <p:extLst>
      <p:ext uri="{BB962C8B-B14F-4D97-AF65-F5344CB8AC3E}">
        <p14:creationId xmlns:p14="http://schemas.microsoft.com/office/powerpoint/2010/main" val="1055641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5A357-6048-D5F8-3E91-7908F52FB5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CE0700-0A16-6401-88E4-F189A936EC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AFAAE9-AFAF-243E-B67F-765FE7CA5034}"/>
              </a:ext>
            </a:extLst>
          </p:cNvPr>
          <p:cNvSpPr>
            <a:spLocks noGrp="1"/>
          </p:cNvSpPr>
          <p:nvPr>
            <p:ph type="dt" sz="half" idx="10"/>
          </p:nvPr>
        </p:nvSpPr>
        <p:spPr/>
        <p:txBody>
          <a:bodyPr/>
          <a:lstStyle/>
          <a:p>
            <a:fld id="{8CC0A8A0-D835-4D1F-B15C-3C9F551E1EF1}" type="datetimeFigureOut">
              <a:rPr lang="en-US" smtClean="0"/>
              <a:t>7/15/2025</a:t>
            </a:fld>
            <a:endParaRPr lang="en-US"/>
          </a:p>
        </p:txBody>
      </p:sp>
      <p:sp>
        <p:nvSpPr>
          <p:cNvPr id="5" name="Footer Placeholder 4">
            <a:extLst>
              <a:ext uri="{FF2B5EF4-FFF2-40B4-BE49-F238E27FC236}">
                <a16:creationId xmlns:a16="http://schemas.microsoft.com/office/drawing/2014/main" id="{5C39CBDA-6603-5599-1FC6-D59D0E28EE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DD174F-54E2-9F05-E8D0-E5A180526A33}"/>
              </a:ext>
            </a:extLst>
          </p:cNvPr>
          <p:cNvSpPr>
            <a:spLocks noGrp="1"/>
          </p:cNvSpPr>
          <p:nvPr>
            <p:ph type="sldNum" sz="quarter" idx="12"/>
          </p:nvPr>
        </p:nvSpPr>
        <p:spPr/>
        <p:txBody>
          <a:bodyPr/>
          <a:lstStyle/>
          <a:p>
            <a:fld id="{7A3645DC-844A-4D08-93ED-7EA0563E7913}" type="slidenum">
              <a:rPr lang="en-US" smtClean="0"/>
              <a:t>‹#›</a:t>
            </a:fld>
            <a:endParaRPr lang="en-US"/>
          </a:p>
        </p:txBody>
      </p:sp>
    </p:spTree>
    <p:extLst>
      <p:ext uri="{BB962C8B-B14F-4D97-AF65-F5344CB8AC3E}">
        <p14:creationId xmlns:p14="http://schemas.microsoft.com/office/powerpoint/2010/main" val="615027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806D2-5F87-90F7-7573-6C87790750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3C2364-CE67-7CB7-CD2F-4A24058694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A918BE-A9D4-03C7-9831-575B694A42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4927C3-9954-ECBB-9706-196A974D5684}"/>
              </a:ext>
            </a:extLst>
          </p:cNvPr>
          <p:cNvSpPr>
            <a:spLocks noGrp="1"/>
          </p:cNvSpPr>
          <p:nvPr>
            <p:ph type="dt" sz="half" idx="10"/>
          </p:nvPr>
        </p:nvSpPr>
        <p:spPr/>
        <p:txBody>
          <a:bodyPr/>
          <a:lstStyle/>
          <a:p>
            <a:fld id="{8CC0A8A0-D835-4D1F-B15C-3C9F551E1EF1}" type="datetimeFigureOut">
              <a:rPr lang="en-US" smtClean="0"/>
              <a:t>7/15/2025</a:t>
            </a:fld>
            <a:endParaRPr lang="en-US"/>
          </a:p>
        </p:txBody>
      </p:sp>
      <p:sp>
        <p:nvSpPr>
          <p:cNvPr id="6" name="Footer Placeholder 5">
            <a:extLst>
              <a:ext uri="{FF2B5EF4-FFF2-40B4-BE49-F238E27FC236}">
                <a16:creationId xmlns:a16="http://schemas.microsoft.com/office/drawing/2014/main" id="{EBDFD5F3-0DB3-A8C1-7EFA-65A9E62D3E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BE8FFD-7AAD-46F9-4C52-553E2DF277A1}"/>
              </a:ext>
            </a:extLst>
          </p:cNvPr>
          <p:cNvSpPr>
            <a:spLocks noGrp="1"/>
          </p:cNvSpPr>
          <p:nvPr>
            <p:ph type="sldNum" sz="quarter" idx="12"/>
          </p:nvPr>
        </p:nvSpPr>
        <p:spPr/>
        <p:txBody>
          <a:bodyPr/>
          <a:lstStyle/>
          <a:p>
            <a:fld id="{7A3645DC-844A-4D08-93ED-7EA0563E7913}" type="slidenum">
              <a:rPr lang="en-US" smtClean="0"/>
              <a:t>‹#›</a:t>
            </a:fld>
            <a:endParaRPr lang="en-US"/>
          </a:p>
        </p:txBody>
      </p:sp>
    </p:spTree>
    <p:extLst>
      <p:ext uri="{BB962C8B-B14F-4D97-AF65-F5344CB8AC3E}">
        <p14:creationId xmlns:p14="http://schemas.microsoft.com/office/powerpoint/2010/main" val="3669840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8742F-F419-1F31-43AD-859E6A88C1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9BB681-83A4-0EB4-F1EE-D18EF1CB5F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44D143-403B-00D3-69B8-5E992F15F2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A7C3A1-3BBD-C55C-3AC3-F0449EAA2A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49D942-BECB-A32E-C978-22E614ED16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ED85D1-1655-7309-48D6-FC2675C7F0D5}"/>
              </a:ext>
            </a:extLst>
          </p:cNvPr>
          <p:cNvSpPr>
            <a:spLocks noGrp="1"/>
          </p:cNvSpPr>
          <p:nvPr>
            <p:ph type="dt" sz="half" idx="10"/>
          </p:nvPr>
        </p:nvSpPr>
        <p:spPr/>
        <p:txBody>
          <a:bodyPr/>
          <a:lstStyle/>
          <a:p>
            <a:fld id="{8CC0A8A0-D835-4D1F-B15C-3C9F551E1EF1}" type="datetimeFigureOut">
              <a:rPr lang="en-US" smtClean="0"/>
              <a:t>7/15/2025</a:t>
            </a:fld>
            <a:endParaRPr lang="en-US"/>
          </a:p>
        </p:txBody>
      </p:sp>
      <p:sp>
        <p:nvSpPr>
          <p:cNvPr id="8" name="Footer Placeholder 7">
            <a:extLst>
              <a:ext uri="{FF2B5EF4-FFF2-40B4-BE49-F238E27FC236}">
                <a16:creationId xmlns:a16="http://schemas.microsoft.com/office/drawing/2014/main" id="{CDD59C0C-074D-2B8F-7C74-923FA56AB9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3B5074-3966-764E-9736-6FC4A9CA8BE8}"/>
              </a:ext>
            </a:extLst>
          </p:cNvPr>
          <p:cNvSpPr>
            <a:spLocks noGrp="1"/>
          </p:cNvSpPr>
          <p:nvPr>
            <p:ph type="sldNum" sz="quarter" idx="12"/>
          </p:nvPr>
        </p:nvSpPr>
        <p:spPr/>
        <p:txBody>
          <a:bodyPr/>
          <a:lstStyle/>
          <a:p>
            <a:fld id="{7A3645DC-844A-4D08-93ED-7EA0563E7913}" type="slidenum">
              <a:rPr lang="en-US" smtClean="0"/>
              <a:t>‹#›</a:t>
            </a:fld>
            <a:endParaRPr lang="en-US"/>
          </a:p>
        </p:txBody>
      </p:sp>
    </p:spTree>
    <p:extLst>
      <p:ext uri="{BB962C8B-B14F-4D97-AF65-F5344CB8AC3E}">
        <p14:creationId xmlns:p14="http://schemas.microsoft.com/office/powerpoint/2010/main" val="2966949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E5EC-48C8-1748-EAC6-94D09C0CED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B82AB1-FFF1-C208-C51C-6A19A4777AB8}"/>
              </a:ext>
            </a:extLst>
          </p:cNvPr>
          <p:cNvSpPr>
            <a:spLocks noGrp="1"/>
          </p:cNvSpPr>
          <p:nvPr>
            <p:ph type="dt" sz="half" idx="10"/>
          </p:nvPr>
        </p:nvSpPr>
        <p:spPr/>
        <p:txBody>
          <a:bodyPr/>
          <a:lstStyle/>
          <a:p>
            <a:fld id="{8CC0A8A0-D835-4D1F-B15C-3C9F551E1EF1}" type="datetimeFigureOut">
              <a:rPr lang="en-US" smtClean="0"/>
              <a:t>7/15/2025</a:t>
            </a:fld>
            <a:endParaRPr lang="en-US"/>
          </a:p>
        </p:txBody>
      </p:sp>
      <p:sp>
        <p:nvSpPr>
          <p:cNvPr id="4" name="Footer Placeholder 3">
            <a:extLst>
              <a:ext uri="{FF2B5EF4-FFF2-40B4-BE49-F238E27FC236}">
                <a16:creationId xmlns:a16="http://schemas.microsoft.com/office/drawing/2014/main" id="{6B5148CA-34E8-5B4F-D18B-CC03340272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2999B2-03F3-E28B-603B-DFA60C7A7194}"/>
              </a:ext>
            </a:extLst>
          </p:cNvPr>
          <p:cNvSpPr>
            <a:spLocks noGrp="1"/>
          </p:cNvSpPr>
          <p:nvPr>
            <p:ph type="sldNum" sz="quarter" idx="12"/>
          </p:nvPr>
        </p:nvSpPr>
        <p:spPr/>
        <p:txBody>
          <a:bodyPr/>
          <a:lstStyle/>
          <a:p>
            <a:fld id="{7A3645DC-844A-4D08-93ED-7EA0563E7913}" type="slidenum">
              <a:rPr lang="en-US" smtClean="0"/>
              <a:t>‹#›</a:t>
            </a:fld>
            <a:endParaRPr lang="en-US"/>
          </a:p>
        </p:txBody>
      </p:sp>
    </p:spTree>
    <p:extLst>
      <p:ext uri="{BB962C8B-B14F-4D97-AF65-F5344CB8AC3E}">
        <p14:creationId xmlns:p14="http://schemas.microsoft.com/office/powerpoint/2010/main" val="812824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E67E4F-34F5-DD00-890F-9ED1256EEFD2}"/>
              </a:ext>
            </a:extLst>
          </p:cNvPr>
          <p:cNvSpPr>
            <a:spLocks noGrp="1"/>
          </p:cNvSpPr>
          <p:nvPr>
            <p:ph type="dt" sz="half" idx="10"/>
          </p:nvPr>
        </p:nvSpPr>
        <p:spPr/>
        <p:txBody>
          <a:bodyPr/>
          <a:lstStyle/>
          <a:p>
            <a:fld id="{8CC0A8A0-D835-4D1F-B15C-3C9F551E1EF1}" type="datetimeFigureOut">
              <a:rPr lang="en-US" smtClean="0"/>
              <a:t>7/15/2025</a:t>
            </a:fld>
            <a:endParaRPr lang="en-US"/>
          </a:p>
        </p:txBody>
      </p:sp>
      <p:sp>
        <p:nvSpPr>
          <p:cNvPr id="3" name="Footer Placeholder 2">
            <a:extLst>
              <a:ext uri="{FF2B5EF4-FFF2-40B4-BE49-F238E27FC236}">
                <a16:creationId xmlns:a16="http://schemas.microsoft.com/office/drawing/2014/main" id="{1C801D99-D03E-F714-C213-521613B17F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12E231-7685-4A11-0028-BF4C9C9AA1B7}"/>
              </a:ext>
            </a:extLst>
          </p:cNvPr>
          <p:cNvSpPr>
            <a:spLocks noGrp="1"/>
          </p:cNvSpPr>
          <p:nvPr>
            <p:ph type="sldNum" sz="quarter" idx="12"/>
          </p:nvPr>
        </p:nvSpPr>
        <p:spPr/>
        <p:txBody>
          <a:bodyPr/>
          <a:lstStyle/>
          <a:p>
            <a:fld id="{7A3645DC-844A-4D08-93ED-7EA0563E7913}" type="slidenum">
              <a:rPr lang="en-US" smtClean="0"/>
              <a:t>‹#›</a:t>
            </a:fld>
            <a:endParaRPr lang="en-US"/>
          </a:p>
        </p:txBody>
      </p:sp>
    </p:spTree>
    <p:extLst>
      <p:ext uri="{BB962C8B-B14F-4D97-AF65-F5344CB8AC3E}">
        <p14:creationId xmlns:p14="http://schemas.microsoft.com/office/powerpoint/2010/main" val="3490965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B9516-C860-E2DA-01E9-0D2DBAF648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18383C-1040-818C-3D40-48F63EF4A3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00E5A7-9BE6-DB81-9B7E-F0ECC7556B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29ECD3-681B-1E32-EE5C-85A8E9A4549B}"/>
              </a:ext>
            </a:extLst>
          </p:cNvPr>
          <p:cNvSpPr>
            <a:spLocks noGrp="1"/>
          </p:cNvSpPr>
          <p:nvPr>
            <p:ph type="dt" sz="half" idx="10"/>
          </p:nvPr>
        </p:nvSpPr>
        <p:spPr/>
        <p:txBody>
          <a:bodyPr/>
          <a:lstStyle/>
          <a:p>
            <a:fld id="{8CC0A8A0-D835-4D1F-B15C-3C9F551E1EF1}" type="datetimeFigureOut">
              <a:rPr lang="en-US" smtClean="0"/>
              <a:t>7/15/2025</a:t>
            </a:fld>
            <a:endParaRPr lang="en-US"/>
          </a:p>
        </p:txBody>
      </p:sp>
      <p:sp>
        <p:nvSpPr>
          <p:cNvPr id="6" name="Footer Placeholder 5">
            <a:extLst>
              <a:ext uri="{FF2B5EF4-FFF2-40B4-BE49-F238E27FC236}">
                <a16:creationId xmlns:a16="http://schemas.microsoft.com/office/drawing/2014/main" id="{C5B97703-D6F9-3334-F455-71633A7C88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4AF54D-68D7-5B5E-3700-1AEAB2D79AEF}"/>
              </a:ext>
            </a:extLst>
          </p:cNvPr>
          <p:cNvSpPr>
            <a:spLocks noGrp="1"/>
          </p:cNvSpPr>
          <p:nvPr>
            <p:ph type="sldNum" sz="quarter" idx="12"/>
          </p:nvPr>
        </p:nvSpPr>
        <p:spPr/>
        <p:txBody>
          <a:bodyPr/>
          <a:lstStyle/>
          <a:p>
            <a:fld id="{7A3645DC-844A-4D08-93ED-7EA0563E7913}" type="slidenum">
              <a:rPr lang="en-US" smtClean="0"/>
              <a:t>‹#›</a:t>
            </a:fld>
            <a:endParaRPr lang="en-US"/>
          </a:p>
        </p:txBody>
      </p:sp>
    </p:spTree>
    <p:extLst>
      <p:ext uri="{BB962C8B-B14F-4D97-AF65-F5344CB8AC3E}">
        <p14:creationId xmlns:p14="http://schemas.microsoft.com/office/powerpoint/2010/main" val="688229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6EA0F-B34D-EE02-FE22-A523792680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A4A45A-DB75-F90C-3AF2-F7C935DEB3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BC550D-3958-D1B4-A858-64B69F67C8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D5660F-5D6A-54CE-C213-566A3BC0DEBC}"/>
              </a:ext>
            </a:extLst>
          </p:cNvPr>
          <p:cNvSpPr>
            <a:spLocks noGrp="1"/>
          </p:cNvSpPr>
          <p:nvPr>
            <p:ph type="dt" sz="half" idx="10"/>
          </p:nvPr>
        </p:nvSpPr>
        <p:spPr/>
        <p:txBody>
          <a:bodyPr/>
          <a:lstStyle/>
          <a:p>
            <a:fld id="{8CC0A8A0-D835-4D1F-B15C-3C9F551E1EF1}" type="datetimeFigureOut">
              <a:rPr lang="en-US" smtClean="0"/>
              <a:t>7/15/2025</a:t>
            </a:fld>
            <a:endParaRPr lang="en-US"/>
          </a:p>
        </p:txBody>
      </p:sp>
      <p:sp>
        <p:nvSpPr>
          <p:cNvPr id="6" name="Footer Placeholder 5">
            <a:extLst>
              <a:ext uri="{FF2B5EF4-FFF2-40B4-BE49-F238E27FC236}">
                <a16:creationId xmlns:a16="http://schemas.microsoft.com/office/drawing/2014/main" id="{4003943E-E5BE-33B0-B3F3-1BC0856A96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B369AF-C33E-3954-D248-40962C3747F9}"/>
              </a:ext>
            </a:extLst>
          </p:cNvPr>
          <p:cNvSpPr>
            <a:spLocks noGrp="1"/>
          </p:cNvSpPr>
          <p:nvPr>
            <p:ph type="sldNum" sz="quarter" idx="12"/>
          </p:nvPr>
        </p:nvSpPr>
        <p:spPr/>
        <p:txBody>
          <a:bodyPr/>
          <a:lstStyle/>
          <a:p>
            <a:fld id="{7A3645DC-844A-4D08-93ED-7EA0563E7913}" type="slidenum">
              <a:rPr lang="en-US" smtClean="0"/>
              <a:t>‹#›</a:t>
            </a:fld>
            <a:endParaRPr lang="en-US"/>
          </a:p>
        </p:txBody>
      </p:sp>
    </p:spTree>
    <p:extLst>
      <p:ext uri="{BB962C8B-B14F-4D97-AF65-F5344CB8AC3E}">
        <p14:creationId xmlns:p14="http://schemas.microsoft.com/office/powerpoint/2010/main" val="1399796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9EC481-F3E0-E21A-C727-B561ADCC95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F9A9ED-CA84-85EC-8101-18C751A581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C389EB-C2F3-E982-FBCC-7BFEE565D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C0A8A0-D835-4D1F-B15C-3C9F551E1EF1}" type="datetimeFigureOut">
              <a:rPr lang="en-US" smtClean="0"/>
              <a:t>7/15/2025</a:t>
            </a:fld>
            <a:endParaRPr lang="en-US"/>
          </a:p>
        </p:txBody>
      </p:sp>
      <p:sp>
        <p:nvSpPr>
          <p:cNvPr id="5" name="Footer Placeholder 4">
            <a:extLst>
              <a:ext uri="{FF2B5EF4-FFF2-40B4-BE49-F238E27FC236}">
                <a16:creationId xmlns:a16="http://schemas.microsoft.com/office/drawing/2014/main" id="{B775BAF2-D528-A12C-03A5-2881AEAFBA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6CA7D1-1F21-BB2B-B31E-8DD217DD61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3645DC-844A-4D08-93ED-7EA0563E7913}" type="slidenum">
              <a:rPr lang="en-US" smtClean="0"/>
              <a:t>‹#›</a:t>
            </a:fld>
            <a:endParaRPr lang="en-US"/>
          </a:p>
        </p:txBody>
      </p:sp>
    </p:spTree>
    <p:extLst>
      <p:ext uri="{BB962C8B-B14F-4D97-AF65-F5344CB8AC3E}">
        <p14:creationId xmlns:p14="http://schemas.microsoft.com/office/powerpoint/2010/main" val="111758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bcpud.org/bcpud-water-supply-update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4.mp4"/><Relationship Id="rId7" Type="http://schemas.openxmlformats.org/officeDocument/2006/relationships/image" Target="../media/image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video" Target="../media/media4.mp4"/></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37DAC-3E73-5CC2-345F-D9113B15BB37}"/>
              </a:ext>
            </a:extLst>
          </p:cNvPr>
          <p:cNvSpPr>
            <a:spLocks noGrp="1"/>
          </p:cNvSpPr>
          <p:nvPr>
            <p:ph type="ctrTitle"/>
          </p:nvPr>
        </p:nvSpPr>
        <p:spPr/>
        <p:txBody>
          <a:bodyPr/>
          <a:lstStyle/>
          <a:p>
            <a:r>
              <a:rPr lang="en-US"/>
              <a:t>General Manager’s Update</a:t>
            </a:r>
          </a:p>
        </p:txBody>
      </p:sp>
      <p:sp>
        <p:nvSpPr>
          <p:cNvPr id="3" name="Subtitle 2">
            <a:extLst>
              <a:ext uri="{FF2B5EF4-FFF2-40B4-BE49-F238E27FC236}">
                <a16:creationId xmlns:a16="http://schemas.microsoft.com/office/drawing/2014/main" id="{8E3BDE92-AC21-4F8A-95AB-44EF1A9FE515}"/>
              </a:ext>
            </a:extLst>
          </p:cNvPr>
          <p:cNvSpPr>
            <a:spLocks noGrp="1"/>
          </p:cNvSpPr>
          <p:nvPr>
            <p:ph type="subTitle" idx="1"/>
          </p:nvPr>
        </p:nvSpPr>
        <p:spPr/>
        <p:txBody>
          <a:bodyPr vert="horz" lIns="91440" tIns="45720" rIns="91440" bIns="45720" rtlCol="0" anchor="t">
            <a:normAutofit/>
          </a:bodyPr>
          <a:lstStyle/>
          <a:p>
            <a:r>
              <a:rPr lang="en-US" dirty="0"/>
              <a:t>July 16, 2025</a:t>
            </a:r>
          </a:p>
          <a:p>
            <a:r>
              <a:rPr lang="en-US" dirty="0"/>
              <a:t>Regular Board Meeting</a:t>
            </a:r>
            <a:endParaRPr lang="en-US" dirty="0">
              <a:ea typeface="Calibri"/>
              <a:cs typeface="Calibri"/>
            </a:endParaRPr>
          </a:p>
          <a:p>
            <a:r>
              <a:rPr lang="en-US" dirty="0"/>
              <a:t>Presented by Georgia Woods</a:t>
            </a:r>
            <a:endParaRPr lang="en-US" dirty="0">
              <a:ea typeface="Calibri"/>
              <a:cs typeface="Calibri"/>
            </a:endParaRPr>
          </a:p>
          <a:p>
            <a:endParaRPr lang="en-US" b="1">
              <a:solidFill>
                <a:srgbClr val="EB3FC5"/>
              </a:solidFill>
              <a:ea typeface="Calibri"/>
              <a:cs typeface="Calibri"/>
            </a:endParaRPr>
          </a:p>
        </p:txBody>
      </p:sp>
    </p:spTree>
    <p:extLst>
      <p:ext uri="{BB962C8B-B14F-4D97-AF65-F5344CB8AC3E}">
        <p14:creationId xmlns:p14="http://schemas.microsoft.com/office/powerpoint/2010/main" val="3328710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CFB83-2777-1C93-98FB-663CC66F48AF}"/>
              </a:ext>
            </a:extLst>
          </p:cNvPr>
          <p:cNvSpPr>
            <a:spLocks noGrp="1"/>
          </p:cNvSpPr>
          <p:nvPr>
            <p:ph type="title"/>
          </p:nvPr>
        </p:nvSpPr>
        <p:spPr>
          <a:xfrm>
            <a:off x="4389585" y="2372985"/>
            <a:ext cx="3410738" cy="1325563"/>
          </a:xfrm>
        </p:spPr>
        <p:txBody>
          <a:bodyPr/>
          <a:lstStyle/>
          <a:p>
            <a:r>
              <a:rPr lang="en-US" sz="2800">
                <a:ea typeface="+mj-lt"/>
                <a:cs typeface="+mj-lt"/>
              </a:rPr>
              <a:t>Operations Updates</a:t>
            </a:r>
            <a:endParaRPr lang="en-US"/>
          </a:p>
        </p:txBody>
      </p:sp>
    </p:spTree>
    <p:extLst>
      <p:ext uri="{BB962C8B-B14F-4D97-AF65-F5344CB8AC3E}">
        <p14:creationId xmlns:p14="http://schemas.microsoft.com/office/powerpoint/2010/main" val="2788737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05205-D450-749E-1837-E68A737E56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555B3B-0131-6666-952D-1896A587A275}"/>
              </a:ext>
            </a:extLst>
          </p:cNvPr>
          <p:cNvSpPr>
            <a:spLocks noGrp="1"/>
          </p:cNvSpPr>
          <p:nvPr>
            <p:ph type="title"/>
          </p:nvPr>
        </p:nvSpPr>
        <p:spPr>
          <a:xfrm>
            <a:off x="469900" y="280555"/>
            <a:ext cx="6485474" cy="1899912"/>
          </a:xfrm>
        </p:spPr>
        <p:txBody>
          <a:bodyPr>
            <a:normAutofit/>
          </a:bodyPr>
          <a:lstStyle/>
          <a:p>
            <a:r>
              <a:rPr lang="en-US" sz="4000" b="1"/>
              <a:t>Operations Update (1 of 5):                     </a:t>
            </a:r>
            <a:r>
              <a:rPr lang="en-US" sz="4000" b="1" i="1"/>
              <a:t>LEAKS </a:t>
            </a:r>
            <a:endParaRPr lang="en-US" sz="4000" b="1">
              <a:ea typeface="Calibri Light"/>
              <a:cs typeface="Calibri Light"/>
            </a:endParaRPr>
          </a:p>
        </p:txBody>
      </p:sp>
      <p:sp>
        <p:nvSpPr>
          <p:cNvPr id="3" name="Content Placeholder 2">
            <a:extLst>
              <a:ext uri="{FF2B5EF4-FFF2-40B4-BE49-F238E27FC236}">
                <a16:creationId xmlns:a16="http://schemas.microsoft.com/office/drawing/2014/main" id="{DD37D6E1-E9CD-5E7A-0C39-78385984321C}"/>
              </a:ext>
            </a:extLst>
          </p:cNvPr>
          <p:cNvSpPr>
            <a:spLocks noGrp="1"/>
          </p:cNvSpPr>
          <p:nvPr>
            <p:ph idx="1"/>
          </p:nvPr>
        </p:nvSpPr>
        <p:spPr>
          <a:xfrm>
            <a:off x="376465" y="1958791"/>
            <a:ext cx="4309835" cy="4618654"/>
          </a:xfrm>
        </p:spPr>
        <p:txBody>
          <a:bodyPr vert="horz" lIns="91440" tIns="45720" rIns="91440" bIns="45720" rtlCol="0" anchor="t">
            <a:normAutofit/>
          </a:bodyPr>
          <a:lstStyle/>
          <a:p>
            <a:pPr>
              <a:spcAft>
                <a:spcPts val="800"/>
              </a:spcAft>
            </a:pPr>
            <a:r>
              <a:rPr lang="en-US" sz="2400">
                <a:highlight>
                  <a:srgbClr val="FFFFFF"/>
                </a:highlight>
                <a:latin typeface="Aptos"/>
              </a:rPr>
              <a:t>Only minor leaks this past month!</a:t>
            </a:r>
          </a:p>
          <a:p>
            <a:pPr lvl="1">
              <a:spcAft>
                <a:spcPts val="800"/>
              </a:spcAft>
            </a:pPr>
            <a:r>
              <a:rPr lang="en-US">
                <a:highlight>
                  <a:srgbClr val="FFFFFF"/>
                </a:highlight>
                <a:latin typeface="Aptos"/>
              </a:rPr>
              <a:t>One on the booster line (will be repaired tomorrow)</a:t>
            </a:r>
          </a:p>
          <a:p>
            <a:pPr lvl="1">
              <a:spcAft>
                <a:spcPts val="800"/>
              </a:spcAft>
            </a:pPr>
            <a:r>
              <a:rPr lang="en-US">
                <a:highlight>
                  <a:srgbClr val="FFFFFF"/>
                </a:highlight>
                <a:latin typeface="Aptos"/>
              </a:rPr>
              <a:t>One on “circulation wall” at the plant (repaired Monday)</a:t>
            </a:r>
          </a:p>
          <a:p>
            <a:endParaRPr lang="en-US" sz="2400" b="1">
              <a:ea typeface="Calibri" panose="020F0502020204030204"/>
              <a:cs typeface="Calibri"/>
            </a:endParaRPr>
          </a:p>
          <a:p>
            <a:endParaRPr lang="en-US" sz="2000" b="1">
              <a:ea typeface="Calibri" panose="020F0502020204030204"/>
              <a:cs typeface="Calibri"/>
            </a:endParaRPr>
          </a:p>
          <a:p>
            <a:endParaRPr lang="en-US" sz="2000">
              <a:ea typeface="Calibri" panose="020F0502020204030204"/>
              <a:cs typeface="Calibri"/>
            </a:endParaRPr>
          </a:p>
        </p:txBody>
      </p:sp>
      <p:sp>
        <p:nvSpPr>
          <p:cNvPr id="7" name="TextBox 6">
            <a:extLst>
              <a:ext uri="{FF2B5EF4-FFF2-40B4-BE49-F238E27FC236}">
                <a16:creationId xmlns:a16="http://schemas.microsoft.com/office/drawing/2014/main" id="{634D46E3-F881-FAD1-ACBA-5C2CB682A10A}"/>
              </a:ext>
            </a:extLst>
          </p:cNvPr>
          <p:cNvSpPr txBox="1"/>
          <p:nvPr/>
        </p:nvSpPr>
        <p:spPr>
          <a:xfrm>
            <a:off x="8773532" y="6116570"/>
            <a:ext cx="341846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Calibri Light"/>
              </a:rPr>
              <a:t>on 6/18/2025</a:t>
            </a:r>
            <a:endParaRPr lang="en-US"/>
          </a:p>
        </p:txBody>
      </p:sp>
      <p:pic>
        <p:nvPicPr>
          <p:cNvPr id="4" name="Picture 3" descr="A person standing in a field&#10;&#10;AI-generated content may be incorrect.">
            <a:extLst>
              <a:ext uri="{FF2B5EF4-FFF2-40B4-BE49-F238E27FC236}">
                <a16:creationId xmlns:a16="http://schemas.microsoft.com/office/drawing/2014/main" id="{9BFB19E3-FFA1-E8C8-7E41-B4A3274817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831333" y="2060017"/>
            <a:ext cx="4467408" cy="3350556"/>
          </a:xfrm>
          <a:prstGeom prst="rect">
            <a:avLst/>
          </a:prstGeom>
        </p:spPr>
      </p:pic>
      <p:pic>
        <p:nvPicPr>
          <p:cNvPr id="8" name="Picture 7" descr="A close-up of a pipe system&#10;&#10;AI-generated content may be incorrect.">
            <a:extLst>
              <a:ext uri="{FF2B5EF4-FFF2-40B4-BE49-F238E27FC236}">
                <a16:creationId xmlns:a16="http://schemas.microsoft.com/office/drawing/2014/main" id="{EDFBECDE-2B7A-6DA6-1FBF-2EE4AB6A9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1445" y="1501591"/>
            <a:ext cx="3350556" cy="4467408"/>
          </a:xfrm>
          <a:prstGeom prst="rect">
            <a:avLst/>
          </a:prstGeom>
        </p:spPr>
      </p:pic>
    </p:spTree>
    <p:extLst>
      <p:ext uri="{BB962C8B-B14F-4D97-AF65-F5344CB8AC3E}">
        <p14:creationId xmlns:p14="http://schemas.microsoft.com/office/powerpoint/2010/main" val="4011978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097A6-4D44-9838-C423-A92A4488E5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2DE01B-190D-A03A-9273-2C47A6641FA8}"/>
              </a:ext>
            </a:extLst>
          </p:cNvPr>
          <p:cNvSpPr>
            <a:spLocks noGrp="1"/>
          </p:cNvSpPr>
          <p:nvPr>
            <p:ph type="title"/>
          </p:nvPr>
        </p:nvSpPr>
        <p:spPr>
          <a:xfrm>
            <a:off x="533400" y="278475"/>
            <a:ext cx="6485474" cy="1899912"/>
          </a:xfrm>
        </p:spPr>
        <p:txBody>
          <a:bodyPr>
            <a:normAutofit/>
          </a:bodyPr>
          <a:lstStyle/>
          <a:p>
            <a:r>
              <a:rPr lang="en-US" sz="4000" b="1"/>
              <a:t>Operations Update (2 of 5):                     </a:t>
            </a:r>
            <a:r>
              <a:rPr lang="en-US" sz="4000" b="1" i="1"/>
              <a:t>Aerator on 1B </a:t>
            </a:r>
            <a:endParaRPr lang="en-US" sz="4000" b="1">
              <a:ea typeface="Calibri Light"/>
              <a:cs typeface="Calibri Light"/>
            </a:endParaRPr>
          </a:p>
        </p:txBody>
      </p:sp>
      <p:sp>
        <p:nvSpPr>
          <p:cNvPr id="3" name="Content Placeholder 2">
            <a:extLst>
              <a:ext uri="{FF2B5EF4-FFF2-40B4-BE49-F238E27FC236}">
                <a16:creationId xmlns:a16="http://schemas.microsoft.com/office/drawing/2014/main" id="{BE2FA0B8-15BE-DFA3-4A72-5CD71F9291BF}"/>
              </a:ext>
            </a:extLst>
          </p:cNvPr>
          <p:cNvSpPr>
            <a:spLocks noGrp="1"/>
          </p:cNvSpPr>
          <p:nvPr>
            <p:ph idx="1"/>
          </p:nvPr>
        </p:nvSpPr>
        <p:spPr>
          <a:xfrm>
            <a:off x="669168" y="2265037"/>
            <a:ext cx="4835804" cy="4362113"/>
          </a:xfrm>
        </p:spPr>
        <p:txBody>
          <a:bodyPr vert="horz" lIns="91440" tIns="45720" rIns="91440" bIns="45720" rtlCol="0" anchor="t">
            <a:normAutofit/>
          </a:bodyPr>
          <a:lstStyle/>
          <a:p>
            <a:pPr>
              <a:spcAft>
                <a:spcPts val="800"/>
              </a:spcAft>
            </a:pPr>
            <a:r>
              <a:rPr lang="en-US" sz="2000">
                <a:highlight>
                  <a:srgbClr val="FFFFFF"/>
                </a:highlight>
                <a:latin typeface="Aptos"/>
              </a:rPr>
              <a:t>Aerator was not working this last month or so.</a:t>
            </a:r>
          </a:p>
          <a:p>
            <a:pPr>
              <a:spcAft>
                <a:spcPts val="800"/>
              </a:spcAft>
            </a:pPr>
            <a:r>
              <a:rPr lang="en-US" sz="2000">
                <a:highlight>
                  <a:srgbClr val="FFFFFF"/>
                </a:highlight>
                <a:latin typeface="Aptos"/>
              </a:rPr>
              <a:t>Timer was bad and causing electrical interference.</a:t>
            </a:r>
          </a:p>
          <a:p>
            <a:pPr>
              <a:spcAft>
                <a:spcPts val="800"/>
              </a:spcAft>
            </a:pPr>
            <a:r>
              <a:rPr lang="en-US" sz="2000">
                <a:highlight>
                  <a:srgbClr val="FFFFFF"/>
                </a:highlight>
                <a:latin typeface="Aptos"/>
              </a:rPr>
              <a:t>Timer was automated and designed to save power (though we didn’t actually use it).</a:t>
            </a:r>
          </a:p>
          <a:p>
            <a:pPr>
              <a:spcAft>
                <a:spcPts val="800"/>
              </a:spcAft>
            </a:pPr>
            <a:r>
              <a:rPr lang="en-US" sz="2000">
                <a:highlight>
                  <a:srgbClr val="FFFFFF"/>
                </a:highlight>
                <a:latin typeface="Aptos"/>
              </a:rPr>
              <a:t>Mesa Electric repaired Aerator on Pond 1B by removing timer.</a:t>
            </a:r>
          </a:p>
          <a:p>
            <a:pPr>
              <a:spcAft>
                <a:spcPts val="800"/>
              </a:spcAft>
            </a:pPr>
            <a:r>
              <a:rPr lang="en-US" sz="2000">
                <a:highlight>
                  <a:srgbClr val="FFFFFF"/>
                </a:highlight>
                <a:latin typeface="Aptos"/>
              </a:rPr>
              <a:t>BODs are looking good!</a:t>
            </a:r>
          </a:p>
          <a:p>
            <a:pPr>
              <a:spcAft>
                <a:spcPts val="800"/>
              </a:spcAft>
            </a:pPr>
            <a:endParaRPr lang="en-US" sz="2000">
              <a:highlight>
                <a:srgbClr val="FFFFFF"/>
              </a:highlight>
              <a:latin typeface="Aptos"/>
            </a:endParaRPr>
          </a:p>
          <a:p>
            <a:endParaRPr lang="en-US" sz="2000" b="1">
              <a:ea typeface="Calibri" panose="020F0502020204030204"/>
              <a:cs typeface="Calibri"/>
            </a:endParaRPr>
          </a:p>
          <a:p>
            <a:endParaRPr lang="en-US" sz="2000" b="1">
              <a:ea typeface="Calibri" panose="020F0502020204030204"/>
              <a:cs typeface="Calibri"/>
            </a:endParaRPr>
          </a:p>
          <a:p>
            <a:endParaRPr lang="en-US" sz="2000">
              <a:ea typeface="Calibri" panose="020F0502020204030204"/>
              <a:cs typeface="Calibri"/>
            </a:endParaRPr>
          </a:p>
        </p:txBody>
      </p:sp>
      <p:sp>
        <p:nvSpPr>
          <p:cNvPr id="6" name="TextBox 5">
            <a:extLst>
              <a:ext uri="{FF2B5EF4-FFF2-40B4-BE49-F238E27FC236}">
                <a16:creationId xmlns:a16="http://schemas.microsoft.com/office/drawing/2014/main" id="{AE61776E-59D2-5713-2081-7272D4664759}"/>
              </a:ext>
            </a:extLst>
          </p:cNvPr>
          <p:cNvSpPr txBox="1"/>
          <p:nvPr/>
        </p:nvSpPr>
        <p:spPr>
          <a:xfrm>
            <a:off x="8671932" y="6103930"/>
            <a:ext cx="341846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Calibri Light"/>
              </a:rPr>
              <a:t>on 6/18/2025</a:t>
            </a:r>
            <a:endParaRPr lang="en-US"/>
          </a:p>
        </p:txBody>
      </p:sp>
      <p:pic>
        <p:nvPicPr>
          <p:cNvPr id="4" name="MicrosoftTeams-video (26)">
            <a:hlinkClick r:id="" action="ppaction://media"/>
            <a:extLst>
              <a:ext uri="{FF2B5EF4-FFF2-40B4-BE49-F238E27FC236}">
                <a16:creationId xmlns:a16="http://schemas.microsoft.com/office/drawing/2014/main" id="{A173BCE5-60CE-6EC7-B6B6-8547C0B077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35332" y="365125"/>
            <a:ext cx="3094037" cy="5500511"/>
          </a:xfrm>
          <a:prstGeom prst="rect">
            <a:avLst/>
          </a:prstGeom>
        </p:spPr>
      </p:pic>
    </p:spTree>
    <p:extLst>
      <p:ext uri="{BB962C8B-B14F-4D97-AF65-F5344CB8AC3E}">
        <p14:creationId xmlns:p14="http://schemas.microsoft.com/office/powerpoint/2010/main" val="41761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67F31-C313-BC44-6AD6-23BAF19304BE}"/>
            </a:ext>
          </a:extLst>
        </p:cNvPr>
        <p:cNvGrpSpPr/>
        <p:nvPr/>
      </p:nvGrpSpPr>
      <p:grpSpPr>
        <a:xfrm>
          <a:off x="0" y="0"/>
          <a:ext cx="0" cy="0"/>
          <a:chOff x="0" y="0"/>
          <a:chExt cx="0" cy="0"/>
        </a:xfrm>
      </p:grpSpPr>
      <p:pic>
        <p:nvPicPr>
          <p:cNvPr id="5" name="Picture 4" descr="A pond surrounded by grass and trees&#10;&#10;AI-generated content may be incorrect.">
            <a:extLst>
              <a:ext uri="{FF2B5EF4-FFF2-40B4-BE49-F238E27FC236}">
                <a16:creationId xmlns:a16="http://schemas.microsoft.com/office/drawing/2014/main" id="{12E3F753-2A75-13F0-BA0F-1CAE5B1DA088}"/>
              </a:ext>
            </a:extLst>
          </p:cNvPr>
          <p:cNvPicPr>
            <a:picLocks noChangeAspect="1"/>
          </p:cNvPicPr>
          <p:nvPr/>
        </p:nvPicPr>
        <p:blipFill>
          <a:blip r:embed="rId2"/>
          <a:stretch>
            <a:fillRect/>
          </a:stretch>
        </p:blipFill>
        <p:spPr>
          <a:xfrm>
            <a:off x="379014" y="1335796"/>
            <a:ext cx="3752750" cy="2775290"/>
          </a:xfrm>
          <a:prstGeom prst="rect">
            <a:avLst/>
          </a:prstGeom>
        </p:spPr>
      </p:pic>
      <p:sp>
        <p:nvSpPr>
          <p:cNvPr id="10" name="Title 1">
            <a:extLst>
              <a:ext uri="{FF2B5EF4-FFF2-40B4-BE49-F238E27FC236}">
                <a16:creationId xmlns:a16="http://schemas.microsoft.com/office/drawing/2014/main" id="{FAFB8B2E-1C8B-7D68-5D78-1A50291CD1AC}"/>
              </a:ext>
            </a:extLst>
          </p:cNvPr>
          <p:cNvSpPr txBox="1">
            <a:spLocks/>
          </p:cNvSpPr>
          <p:nvPr/>
        </p:nvSpPr>
        <p:spPr>
          <a:xfrm>
            <a:off x="595534" y="4198107"/>
            <a:ext cx="3099244" cy="484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1600"/>
            </a:br>
            <a:r>
              <a:rPr lang="en-US" sz="1600"/>
              <a:t>Woodrat 1 on 3/19/2025</a:t>
            </a:r>
            <a:br>
              <a:rPr lang="en-US" sz="1600"/>
            </a:br>
            <a:endParaRPr lang="en-US" sz="1600">
              <a:ea typeface="Calibri Light"/>
              <a:cs typeface="Calibri Light"/>
            </a:endParaRPr>
          </a:p>
        </p:txBody>
      </p:sp>
      <p:pic>
        <p:nvPicPr>
          <p:cNvPr id="8" name="Picture 7" descr="A pond surrounded by trees&#10;&#10;AI-generated content may be incorrect.">
            <a:extLst>
              <a:ext uri="{FF2B5EF4-FFF2-40B4-BE49-F238E27FC236}">
                <a16:creationId xmlns:a16="http://schemas.microsoft.com/office/drawing/2014/main" id="{FB220940-6BE5-9A82-D10D-C105EE4D7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704" y="1296523"/>
            <a:ext cx="3752750" cy="2814563"/>
          </a:xfrm>
          <a:prstGeom prst="rect">
            <a:avLst/>
          </a:prstGeom>
        </p:spPr>
      </p:pic>
      <p:sp>
        <p:nvSpPr>
          <p:cNvPr id="12" name="Title 1">
            <a:extLst>
              <a:ext uri="{FF2B5EF4-FFF2-40B4-BE49-F238E27FC236}">
                <a16:creationId xmlns:a16="http://schemas.microsoft.com/office/drawing/2014/main" id="{3617D42B-7457-1CD1-2823-C0F6911462FE}"/>
              </a:ext>
            </a:extLst>
          </p:cNvPr>
          <p:cNvSpPr txBox="1">
            <a:spLocks/>
          </p:cNvSpPr>
          <p:nvPr/>
        </p:nvSpPr>
        <p:spPr>
          <a:xfrm>
            <a:off x="4513188" y="4158834"/>
            <a:ext cx="3099244" cy="484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1600"/>
            </a:br>
            <a:r>
              <a:rPr lang="en-US" sz="1600"/>
              <a:t>Woodrat 1 on 5/19/2025</a:t>
            </a:r>
            <a:br>
              <a:rPr lang="en-US" sz="1600"/>
            </a:br>
            <a:endParaRPr lang="en-US" sz="1600">
              <a:ea typeface="Calibri Light"/>
              <a:cs typeface="Calibri Light"/>
            </a:endParaRPr>
          </a:p>
        </p:txBody>
      </p:sp>
      <p:sp>
        <p:nvSpPr>
          <p:cNvPr id="4" name="TextBox 3">
            <a:extLst>
              <a:ext uri="{FF2B5EF4-FFF2-40B4-BE49-F238E27FC236}">
                <a16:creationId xmlns:a16="http://schemas.microsoft.com/office/drawing/2014/main" id="{306E8E87-C87E-6E93-D69C-BFBFA14CE608}"/>
              </a:ext>
            </a:extLst>
          </p:cNvPr>
          <p:cNvSpPr txBox="1"/>
          <p:nvPr/>
        </p:nvSpPr>
        <p:spPr>
          <a:xfrm>
            <a:off x="243758" y="4730591"/>
            <a:ext cx="11704483" cy="203132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t>Aquatic Resource Management (ARM) did 3 days of removal in July 2024 ($7,440).</a:t>
            </a:r>
            <a:endParaRPr lang="en-US">
              <a:ea typeface="Calibri"/>
              <a:cs typeface="Calibri"/>
            </a:endParaRPr>
          </a:p>
          <a:p>
            <a:pPr marL="285750" indent="-285750">
              <a:buFont typeface="Arial" panose="020B0604020202020204" pitchFamily="34" charset="0"/>
              <a:buChar char="•"/>
            </a:pPr>
            <a:r>
              <a:rPr lang="en-US"/>
              <a:t>ARM did 2 days (14 </a:t>
            </a:r>
            <a:r>
              <a:rPr lang="en-US" err="1"/>
              <a:t>hrs</a:t>
            </a:r>
            <a:r>
              <a:rPr lang="en-US"/>
              <a:t>) of removal in January 2025 ($5,640).</a:t>
            </a:r>
          </a:p>
          <a:p>
            <a:pPr marL="285750" indent="-285750">
              <a:buFont typeface="Arial" panose="020B0604020202020204" pitchFamily="34" charset="0"/>
              <a:buChar char="•"/>
            </a:pPr>
            <a:r>
              <a:rPr lang="en-US"/>
              <a:t>Going forward, we were hoping  to get them out 3 times a year (1 day/visit) for total of ~24 </a:t>
            </a:r>
            <a:r>
              <a:rPr lang="en-US" err="1"/>
              <a:t>hrs</a:t>
            </a:r>
            <a:r>
              <a:rPr lang="en-US"/>
              <a:t> and $9K/year.</a:t>
            </a:r>
          </a:p>
          <a:p>
            <a:pPr marL="285750" indent="-285750">
              <a:buFont typeface="Arial" panose="020B0604020202020204" pitchFamily="34" charset="0"/>
              <a:buChar char="•"/>
            </a:pPr>
            <a:r>
              <a:rPr lang="en-US"/>
              <a:t>ARM said not really feasible to do this due to mobilization—need to do 2 days per visit.</a:t>
            </a:r>
            <a:endParaRPr lang="en-US">
              <a:ea typeface="Calibri"/>
              <a:cs typeface="Calibri"/>
            </a:endParaRPr>
          </a:p>
          <a:p>
            <a:pPr marL="285750" indent="-285750">
              <a:buFont typeface="Arial" panose="020B0604020202020204" pitchFamily="34" charset="0"/>
              <a:buChar char="•"/>
            </a:pPr>
            <a:r>
              <a:rPr lang="en-US"/>
              <a:t>ARM removed azolla on 06/04-06/05 ($6,240).</a:t>
            </a:r>
            <a:endParaRPr lang="en-US">
              <a:ea typeface="Calibri" panose="020F0502020204030204"/>
              <a:cs typeface="Calibri" panose="020F0502020204030204"/>
            </a:endParaRPr>
          </a:p>
          <a:p>
            <a:pPr marL="285750" indent="-285750">
              <a:buFont typeface="Arial" panose="020B0604020202020204" pitchFamily="34" charset="0"/>
              <a:buChar char="•"/>
            </a:pPr>
            <a:r>
              <a:rPr lang="en-US"/>
              <a:t>So total for the FY 2024/2025 was $19,3220! (though probably closer to </a:t>
            </a:r>
            <a:r>
              <a:rPr lang="en-US" u="sng"/>
              <a:t>$13,000/ 12 mo.</a:t>
            </a:r>
            <a:r>
              <a:rPr lang="en-US"/>
              <a:t>).</a:t>
            </a:r>
          </a:p>
          <a:p>
            <a:pPr marL="285750" indent="-285750">
              <a:buFont typeface="Arial" panose="020B0604020202020204" pitchFamily="34" charset="0"/>
              <a:buChar char="•"/>
            </a:pPr>
            <a:r>
              <a:rPr lang="en-US"/>
              <a:t>In the FY 2024/2025 we only used WR1 Reservoir for 5 days in Oct to supplement Arroyo Hondo source.</a:t>
            </a:r>
          </a:p>
        </p:txBody>
      </p:sp>
      <p:sp>
        <p:nvSpPr>
          <p:cNvPr id="6" name="Title 1">
            <a:extLst>
              <a:ext uri="{FF2B5EF4-FFF2-40B4-BE49-F238E27FC236}">
                <a16:creationId xmlns:a16="http://schemas.microsoft.com/office/drawing/2014/main" id="{487A7DD7-2596-1DC3-498D-385449FED12C}"/>
              </a:ext>
            </a:extLst>
          </p:cNvPr>
          <p:cNvSpPr txBox="1">
            <a:spLocks/>
          </p:cNvSpPr>
          <p:nvPr/>
        </p:nvSpPr>
        <p:spPr>
          <a:xfrm>
            <a:off x="107179" y="-254623"/>
            <a:ext cx="8812018"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t>Operations Update (3 of 5):                     </a:t>
            </a:r>
            <a:r>
              <a:rPr lang="en-US" sz="4000" b="1" i="1"/>
              <a:t>Azolla status on WR 1</a:t>
            </a:r>
            <a:endParaRPr lang="en-US" sz="4000" b="1">
              <a:ea typeface="Calibri Light"/>
              <a:cs typeface="Calibri Light"/>
            </a:endParaRPr>
          </a:p>
        </p:txBody>
      </p:sp>
      <p:sp>
        <p:nvSpPr>
          <p:cNvPr id="3" name="Title 1">
            <a:extLst>
              <a:ext uri="{FF2B5EF4-FFF2-40B4-BE49-F238E27FC236}">
                <a16:creationId xmlns:a16="http://schemas.microsoft.com/office/drawing/2014/main" id="{61AF9186-246E-EC70-E92A-2548306EACBA}"/>
              </a:ext>
            </a:extLst>
          </p:cNvPr>
          <p:cNvSpPr txBox="1">
            <a:spLocks/>
          </p:cNvSpPr>
          <p:nvPr/>
        </p:nvSpPr>
        <p:spPr>
          <a:xfrm>
            <a:off x="8677356" y="4158834"/>
            <a:ext cx="3319570" cy="484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400"/>
            </a:br>
            <a:r>
              <a:rPr lang="en-US" sz="1800"/>
              <a:t>Woodrat 1 on 6/18/2025</a:t>
            </a:r>
            <a:br>
              <a:rPr lang="en-US" sz="2400"/>
            </a:br>
            <a:endParaRPr lang="en-US" sz="2400">
              <a:ea typeface="Calibri Light"/>
              <a:cs typeface="Calibri Light"/>
            </a:endParaRPr>
          </a:p>
        </p:txBody>
      </p:sp>
      <p:pic>
        <p:nvPicPr>
          <p:cNvPr id="7" name="Picture 6" descr="A pond surrounded by trees&#10;&#10;AI-generated content may be incorrect.">
            <a:extLst>
              <a:ext uri="{FF2B5EF4-FFF2-40B4-BE49-F238E27FC236}">
                <a16:creationId xmlns:a16="http://schemas.microsoft.com/office/drawing/2014/main" id="{DEC87923-BDF6-C4AB-D10C-82A7EF24C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6540" y="1296523"/>
            <a:ext cx="3700386" cy="2775290"/>
          </a:xfrm>
          <a:prstGeom prst="rect">
            <a:avLst/>
          </a:prstGeom>
        </p:spPr>
      </p:pic>
    </p:spTree>
    <p:extLst>
      <p:ext uri="{BB962C8B-B14F-4D97-AF65-F5344CB8AC3E}">
        <p14:creationId xmlns:p14="http://schemas.microsoft.com/office/powerpoint/2010/main" val="709020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D3CF5-65CD-4559-89C8-673FFDD7B25A}"/>
              </a:ext>
            </a:extLst>
          </p:cNvPr>
          <p:cNvSpPr>
            <a:spLocks noGrp="1"/>
          </p:cNvSpPr>
          <p:nvPr>
            <p:ph type="title"/>
          </p:nvPr>
        </p:nvSpPr>
        <p:spPr>
          <a:xfrm>
            <a:off x="96794" y="103286"/>
            <a:ext cx="8831631" cy="1899912"/>
          </a:xfrm>
        </p:spPr>
        <p:txBody>
          <a:bodyPr>
            <a:normAutofit/>
          </a:bodyPr>
          <a:lstStyle/>
          <a:p>
            <a:r>
              <a:rPr lang="en-US" sz="4000" b="1"/>
              <a:t>Operations Update (4 of 5):                     </a:t>
            </a:r>
            <a:r>
              <a:rPr lang="en-US" sz="4000" b="1" i="1"/>
              <a:t>Well Projects</a:t>
            </a:r>
            <a:r>
              <a:rPr lang="en-US" sz="4000" b="1"/>
              <a:t> </a:t>
            </a:r>
          </a:p>
        </p:txBody>
      </p:sp>
      <p:sp>
        <p:nvSpPr>
          <p:cNvPr id="3" name="Content Placeholder 2">
            <a:extLst>
              <a:ext uri="{FF2B5EF4-FFF2-40B4-BE49-F238E27FC236}">
                <a16:creationId xmlns:a16="http://schemas.microsoft.com/office/drawing/2014/main" id="{C80921DB-7B70-2001-656F-BCE3DDCE51C9}"/>
              </a:ext>
            </a:extLst>
          </p:cNvPr>
          <p:cNvSpPr>
            <a:spLocks noGrp="1"/>
          </p:cNvSpPr>
          <p:nvPr>
            <p:ph idx="1"/>
          </p:nvPr>
        </p:nvSpPr>
        <p:spPr>
          <a:xfrm>
            <a:off x="268377" y="2169397"/>
            <a:ext cx="5654441" cy="4522404"/>
          </a:xfrm>
        </p:spPr>
        <p:txBody>
          <a:bodyPr vert="horz" lIns="91440" tIns="45720" rIns="91440" bIns="45720" rtlCol="0" anchor="t">
            <a:normAutofit/>
          </a:bodyPr>
          <a:lstStyle/>
          <a:p>
            <a:pPr>
              <a:spcAft>
                <a:spcPts val="800"/>
              </a:spcAft>
            </a:pPr>
            <a:r>
              <a:rPr lang="en-US" sz="2000">
                <a:highlight>
                  <a:srgbClr val="FFFFFF"/>
                </a:highlight>
                <a:latin typeface="Aptos"/>
              </a:rPr>
              <a:t>Well Projects are moving along through the construction phase!</a:t>
            </a:r>
          </a:p>
          <a:p>
            <a:pPr>
              <a:spcAft>
                <a:spcPts val="800"/>
              </a:spcAft>
            </a:pPr>
            <a:r>
              <a:rPr lang="en-US" sz="2000">
                <a:highlight>
                  <a:srgbClr val="FFFFFF"/>
                </a:highlight>
                <a:latin typeface="Aptos"/>
              </a:rPr>
              <a:t>Weeks Drilling installed the pump at 31 Wharf</a:t>
            </a:r>
          </a:p>
          <a:p>
            <a:pPr>
              <a:spcAft>
                <a:spcPts val="800"/>
              </a:spcAft>
            </a:pPr>
            <a:r>
              <a:rPr lang="en-US" sz="2000">
                <a:highlight>
                  <a:srgbClr val="FFFFFF"/>
                </a:highlight>
                <a:latin typeface="Aptos"/>
              </a:rPr>
              <a:t>We continued to prep the treatment site at Mesa Park for the RR Well</a:t>
            </a:r>
          </a:p>
          <a:p>
            <a:pPr>
              <a:spcAft>
                <a:spcPts val="800"/>
              </a:spcAft>
            </a:pPr>
            <a:r>
              <a:rPr lang="en-US" sz="2000">
                <a:highlight>
                  <a:srgbClr val="FFFFFF"/>
                </a:highlight>
                <a:latin typeface="Aptos"/>
              </a:rPr>
              <a:t>We continue to have meetings with BCLT and Habitat for Humanity to coordinate design of the Well Project and the Housing Project.</a:t>
            </a:r>
          </a:p>
          <a:p>
            <a:pPr>
              <a:spcAft>
                <a:spcPts val="800"/>
              </a:spcAft>
            </a:pPr>
            <a:endParaRPr lang="en-US" sz="2000" b="0" i="0">
              <a:effectLst/>
              <a:highlight>
                <a:srgbClr val="FFFFFF"/>
              </a:highlight>
              <a:latin typeface="Aptos" panose="020B0004020202020204" pitchFamily="34" charset="0"/>
            </a:endParaRPr>
          </a:p>
          <a:p>
            <a:pPr>
              <a:spcAft>
                <a:spcPts val="800"/>
              </a:spcAft>
            </a:pPr>
            <a:endParaRPr lang="en-US" sz="2000">
              <a:highlight>
                <a:srgbClr val="FFFFFF"/>
              </a:highlight>
              <a:latin typeface="Aptos"/>
              <a:cs typeface="Arial"/>
            </a:endParaRPr>
          </a:p>
          <a:p>
            <a:endParaRPr lang="en-US" sz="2000" b="1"/>
          </a:p>
          <a:p>
            <a:endParaRPr lang="en-US" sz="2000">
              <a:cs typeface="Calibri"/>
            </a:endParaRPr>
          </a:p>
        </p:txBody>
      </p:sp>
      <p:pic>
        <p:nvPicPr>
          <p:cNvPr id="8" name="Picture 7" descr="A group of men working on a fire hydrant&#10;&#10;AI-generated content may be incorrect.">
            <a:extLst>
              <a:ext uri="{FF2B5EF4-FFF2-40B4-BE49-F238E27FC236}">
                <a16:creationId xmlns:a16="http://schemas.microsoft.com/office/drawing/2014/main" id="{337AD472-395E-CF80-523D-CCE875A62F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0860" y="613920"/>
            <a:ext cx="4222620" cy="5630160"/>
          </a:xfrm>
          <a:prstGeom prst="rect">
            <a:avLst/>
          </a:prstGeom>
        </p:spPr>
      </p:pic>
    </p:spTree>
    <p:extLst>
      <p:ext uri="{BB962C8B-B14F-4D97-AF65-F5344CB8AC3E}">
        <p14:creationId xmlns:p14="http://schemas.microsoft.com/office/powerpoint/2010/main" val="1258323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green containers in a gravel area&#10;&#10;AI-generated content may be incorrect.">
            <a:extLst>
              <a:ext uri="{FF2B5EF4-FFF2-40B4-BE49-F238E27FC236}">
                <a16:creationId xmlns:a16="http://schemas.microsoft.com/office/drawing/2014/main" id="{9C020CDC-D3E3-E8F2-28A5-878606C8B709}"/>
              </a:ext>
            </a:extLst>
          </p:cNvPr>
          <p:cNvPicPr>
            <a:picLocks noChangeAspect="1"/>
          </p:cNvPicPr>
          <p:nvPr/>
        </p:nvPicPr>
        <p:blipFill>
          <a:blip r:embed="rId2">
            <a:extLst>
              <a:ext uri="{28A0092B-C50C-407E-A947-70E740481C1C}">
                <a14:useLocalDpi xmlns:a14="http://schemas.microsoft.com/office/drawing/2010/main" val="0"/>
              </a:ext>
            </a:extLst>
          </a:blip>
          <a:srcRect l="24474" r="26821" b="20043"/>
          <a:stretch>
            <a:fillRect/>
          </a:stretch>
        </p:blipFill>
        <p:spPr>
          <a:xfrm rot="5400000">
            <a:off x="3958732" y="1233485"/>
            <a:ext cx="4274535" cy="5262925"/>
          </a:xfrm>
          <a:prstGeom prst="rect">
            <a:avLst/>
          </a:prstGeom>
        </p:spPr>
      </p:pic>
      <p:sp>
        <p:nvSpPr>
          <p:cNvPr id="4" name="TextBox 3">
            <a:extLst>
              <a:ext uri="{FF2B5EF4-FFF2-40B4-BE49-F238E27FC236}">
                <a16:creationId xmlns:a16="http://schemas.microsoft.com/office/drawing/2014/main" id="{AD37844C-4A77-EEEC-4126-7C35EC76D68C}"/>
              </a:ext>
            </a:extLst>
          </p:cNvPr>
          <p:cNvSpPr txBox="1"/>
          <p:nvPr/>
        </p:nvSpPr>
        <p:spPr>
          <a:xfrm>
            <a:off x="904461" y="1053548"/>
            <a:ext cx="6310702" cy="369332"/>
          </a:xfrm>
          <a:prstGeom prst="rect">
            <a:avLst/>
          </a:prstGeom>
          <a:noFill/>
        </p:spPr>
        <p:txBody>
          <a:bodyPr wrap="none" rtlCol="0">
            <a:spAutoFit/>
          </a:bodyPr>
          <a:lstStyle/>
          <a:p>
            <a:r>
              <a:rPr lang="en-US"/>
              <a:t>Water tanks installed on Mesa Park site platforms with fencing</a:t>
            </a:r>
          </a:p>
        </p:txBody>
      </p:sp>
    </p:spTree>
    <p:extLst>
      <p:ext uri="{BB962C8B-B14F-4D97-AF65-F5344CB8AC3E}">
        <p14:creationId xmlns:p14="http://schemas.microsoft.com/office/powerpoint/2010/main" val="4216485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26BA8-5173-FE2B-E5F6-AEFBA7964E06}"/>
            </a:ext>
          </a:extLst>
        </p:cNvPr>
        <p:cNvGrpSpPr/>
        <p:nvPr/>
      </p:nvGrpSpPr>
      <p:grpSpPr>
        <a:xfrm>
          <a:off x="0" y="0"/>
          <a:ext cx="0" cy="0"/>
          <a:chOff x="0" y="0"/>
          <a:chExt cx="0" cy="0"/>
        </a:xfrm>
      </p:grpSpPr>
      <p:pic>
        <p:nvPicPr>
          <p:cNvPr id="7" name="Picture 6" descr="A water pump with pipes and a white container&#10;&#10;AI-generated content may be incorrect.">
            <a:extLst>
              <a:ext uri="{FF2B5EF4-FFF2-40B4-BE49-F238E27FC236}">
                <a16:creationId xmlns:a16="http://schemas.microsoft.com/office/drawing/2014/main" id="{3C3C7393-88CA-CB51-5F58-A80EDE4291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934" y="1343431"/>
            <a:ext cx="3789538" cy="5052717"/>
          </a:xfrm>
          <a:prstGeom prst="rect">
            <a:avLst/>
          </a:prstGeom>
        </p:spPr>
      </p:pic>
      <p:pic>
        <p:nvPicPr>
          <p:cNvPr id="9" name="Picture 8" descr="A fence around a bench&#10;&#10;AI-generated content may be incorrect.">
            <a:extLst>
              <a:ext uri="{FF2B5EF4-FFF2-40B4-BE49-F238E27FC236}">
                <a16:creationId xmlns:a16="http://schemas.microsoft.com/office/drawing/2014/main" id="{985DE755-034F-1F2C-3426-DD30E0962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252584" y="2005587"/>
            <a:ext cx="5017784" cy="3763338"/>
          </a:xfrm>
          <a:prstGeom prst="rect">
            <a:avLst/>
          </a:prstGeom>
        </p:spPr>
      </p:pic>
      <p:sp>
        <p:nvSpPr>
          <p:cNvPr id="4" name="TextBox 3">
            <a:extLst>
              <a:ext uri="{FF2B5EF4-FFF2-40B4-BE49-F238E27FC236}">
                <a16:creationId xmlns:a16="http://schemas.microsoft.com/office/drawing/2014/main" id="{6F89A37E-A5D5-3B48-B2E1-ABB5F8D7D0FA}"/>
              </a:ext>
            </a:extLst>
          </p:cNvPr>
          <p:cNvSpPr txBox="1"/>
          <p:nvPr/>
        </p:nvSpPr>
        <p:spPr>
          <a:xfrm>
            <a:off x="1313934" y="894522"/>
            <a:ext cx="3756413" cy="369332"/>
          </a:xfrm>
          <a:prstGeom prst="rect">
            <a:avLst/>
          </a:prstGeom>
          <a:noFill/>
        </p:spPr>
        <p:txBody>
          <a:bodyPr wrap="none" rtlCol="0">
            <a:spAutoFit/>
          </a:bodyPr>
          <a:lstStyle/>
          <a:p>
            <a:r>
              <a:rPr lang="en-US"/>
              <a:t>Well pump installed at 31 Wharf site</a:t>
            </a:r>
          </a:p>
        </p:txBody>
      </p:sp>
      <p:sp>
        <p:nvSpPr>
          <p:cNvPr id="5" name="TextBox 4">
            <a:extLst>
              <a:ext uri="{FF2B5EF4-FFF2-40B4-BE49-F238E27FC236}">
                <a16:creationId xmlns:a16="http://schemas.microsoft.com/office/drawing/2014/main" id="{ABE032CC-E148-E67E-1070-6B57FED99E48}"/>
              </a:ext>
            </a:extLst>
          </p:cNvPr>
          <p:cNvSpPr txBox="1"/>
          <p:nvPr/>
        </p:nvSpPr>
        <p:spPr>
          <a:xfrm>
            <a:off x="6879807" y="894522"/>
            <a:ext cx="3506601" cy="369332"/>
          </a:xfrm>
          <a:prstGeom prst="rect">
            <a:avLst/>
          </a:prstGeom>
          <a:noFill/>
        </p:spPr>
        <p:txBody>
          <a:bodyPr wrap="none" rtlCol="0">
            <a:spAutoFit/>
          </a:bodyPr>
          <a:lstStyle/>
          <a:p>
            <a:r>
              <a:rPr lang="en-US"/>
              <a:t>Well pump with temporary fencing </a:t>
            </a:r>
          </a:p>
        </p:txBody>
      </p:sp>
    </p:spTree>
    <p:extLst>
      <p:ext uri="{BB962C8B-B14F-4D97-AF65-F5344CB8AC3E}">
        <p14:creationId xmlns:p14="http://schemas.microsoft.com/office/powerpoint/2010/main" val="3251820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D3CF5-65CD-4559-89C8-673FFDD7B25A}"/>
              </a:ext>
            </a:extLst>
          </p:cNvPr>
          <p:cNvSpPr>
            <a:spLocks noGrp="1"/>
          </p:cNvSpPr>
          <p:nvPr>
            <p:ph type="title"/>
          </p:nvPr>
        </p:nvSpPr>
        <p:spPr>
          <a:xfrm>
            <a:off x="838200" y="365125"/>
            <a:ext cx="8831631" cy="1899912"/>
          </a:xfrm>
        </p:spPr>
        <p:txBody>
          <a:bodyPr>
            <a:normAutofit/>
          </a:bodyPr>
          <a:lstStyle/>
          <a:p>
            <a:r>
              <a:rPr lang="en-US" sz="4000" b="1"/>
              <a:t>Operations Update (5 of 5):                    </a:t>
            </a:r>
            <a:r>
              <a:rPr lang="en-US" sz="4000" b="1" i="1"/>
              <a:t>Tank-Site Pipeline Replacement project</a:t>
            </a:r>
            <a:r>
              <a:rPr lang="en-US" sz="4000" b="1"/>
              <a:t> </a:t>
            </a:r>
          </a:p>
        </p:txBody>
      </p:sp>
      <p:sp>
        <p:nvSpPr>
          <p:cNvPr id="5" name="Content Placeholder 4">
            <a:extLst>
              <a:ext uri="{FF2B5EF4-FFF2-40B4-BE49-F238E27FC236}">
                <a16:creationId xmlns:a16="http://schemas.microsoft.com/office/drawing/2014/main" id="{4314B92F-24E9-EF73-0062-549995B2E7D7}"/>
              </a:ext>
            </a:extLst>
          </p:cNvPr>
          <p:cNvSpPr>
            <a:spLocks noGrp="1"/>
          </p:cNvSpPr>
          <p:nvPr>
            <p:ph idx="1"/>
          </p:nvPr>
        </p:nvSpPr>
        <p:spPr>
          <a:xfrm>
            <a:off x="237397" y="1954924"/>
            <a:ext cx="7666381" cy="4514107"/>
          </a:xfrm>
        </p:spPr>
        <p:txBody>
          <a:bodyPr vert="horz" lIns="91440" tIns="45720" rIns="91440" bIns="45720" rtlCol="0" anchor="t">
            <a:normAutofit lnSpcReduction="10000"/>
          </a:bodyPr>
          <a:lstStyle/>
          <a:p>
            <a:r>
              <a:rPr lang="en-US" sz="2600">
                <a:latin typeface="Aptos"/>
              </a:rPr>
              <a:t>We met with Engineer on May 30 to wrap up the project.</a:t>
            </a:r>
          </a:p>
          <a:p>
            <a:pPr marL="0" indent="0">
              <a:buNone/>
            </a:pPr>
            <a:endParaRPr lang="en-US" sz="2600">
              <a:latin typeface="Aptos" panose="020B0004020202020204" pitchFamily="34" charset="0"/>
            </a:endParaRPr>
          </a:p>
          <a:p>
            <a:r>
              <a:rPr lang="en-US" sz="2600">
                <a:latin typeface="Aptos" panose="020B0004020202020204" pitchFamily="34" charset="0"/>
              </a:rPr>
              <a:t>Unfortunately, there is still electrical work that needs to be “cleaned-up” so we can read digital display in the booster pump house.</a:t>
            </a:r>
          </a:p>
          <a:p>
            <a:pPr marL="0" indent="0">
              <a:buNone/>
            </a:pPr>
            <a:endParaRPr lang="en-US" sz="2600">
              <a:latin typeface="Aptos" panose="020B0004020202020204" pitchFamily="34" charset="0"/>
            </a:endParaRPr>
          </a:p>
          <a:p>
            <a:r>
              <a:rPr lang="en-US" sz="2600">
                <a:latin typeface="Aptos"/>
              </a:rPr>
              <a:t>After </a:t>
            </a:r>
            <a:r>
              <a:rPr lang="en-US" sz="2600" u="sng">
                <a:latin typeface="Aptos"/>
              </a:rPr>
              <a:t>all</a:t>
            </a:r>
            <a:r>
              <a:rPr lang="en-US" sz="2600">
                <a:latin typeface="Aptos"/>
              </a:rPr>
              <a:t> work is finalized, I will present a special report summarizing total costs and closing out the project. Am very much hoping we can resolve this before the end of the FY 2024/2025.</a:t>
            </a:r>
          </a:p>
          <a:p>
            <a:endParaRPr lang="en-US">
              <a:latin typeface="Aptos" panose="020B0004020202020204" pitchFamily="34" charset="0"/>
            </a:endParaRPr>
          </a:p>
          <a:p>
            <a:endParaRPr lang="en-US">
              <a:latin typeface="Aptos" panose="020B0004020202020204" pitchFamily="34" charset="0"/>
            </a:endParaRPr>
          </a:p>
        </p:txBody>
      </p:sp>
      <p:pic>
        <p:nvPicPr>
          <p:cNvPr id="4" name="Picture 3" descr="A group of orange and white traffic cones&#10;&#10;AI-generated content may be incorrect.">
            <a:extLst>
              <a:ext uri="{FF2B5EF4-FFF2-40B4-BE49-F238E27FC236}">
                <a16:creationId xmlns:a16="http://schemas.microsoft.com/office/drawing/2014/main" id="{C97FE087-78F8-815F-DCCF-543F00DBE8A1}"/>
              </a:ext>
            </a:extLst>
          </p:cNvPr>
          <p:cNvPicPr>
            <a:picLocks noChangeAspect="1"/>
          </p:cNvPicPr>
          <p:nvPr/>
        </p:nvPicPr>
        <p:blipFill>
          <a:blip r:embed="rId2"/>
          <a:stretch>
            <a:fillRect/>
          </a:stretch>
        </p:blipFill>
        <p:spPr>
          <a:xfrm rot="5400000">
            <a:off x="7808167" y="2616011"/>
            <a:ext cx="4146550" cy="3191933"/>
          </a:xfrm>
          <a:prstGeom prst="rect">
            <a:avLst/>
          </a:prstGeom>
        </p:spPr>
      </p:pic>
    </p:spTree>
    <p:extLst>
      <p:ext uri="{BB962C8B-B14F-4D97-AF65-F5344CB8AC3E}">
        <p14:creationId xmlns:p14="http://schemas.microsoft.com/office/powerpoint/2010/main" val="800267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005ED-7F86-0CC5-DAD3-E49D5E0A8A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71392B-DDB4-070C-85C9-4AC9601C31BA}"/>
              </a:ext>
            </a:extLst>
          </p:cNvPr>
          <p:cNvSpPr>
            <a:spLocks noGrp="1"/>
          </p:cNvSpPr>
          <p:nvPr>
            <p:ph type="title"/>
          </p:nvPr>
        </p:nvSpPr>
        <p:spPr>
          <a:xfrm>
            <a:off x="4008120" y="2372985"/>
            <a:ext cx="3792203" cy="1325563"/>
          </a:xfrm>
        </p:spPr>
        <p:txBody>
          <a:bodyPr/>
          <a:lstStyle/>
          <a:p>
            <a:r>
              <a:rPr lang="en-US" sz="2800">
                <a:ea typeface="+mj-lt"/>
                <a:cs typeface="+mj-lt"/>
              </a:rPr>
              <a:t> Miscellaneous Updates</a:t>
            </a:r>
            <a:endParaRPr lang="en-US"/>
          </a:p>
        </p:txBody>
      </p:sp>
    </p:spTree>
    <p:extLst>
      <p:ext uri="{BB962C8B-B14F-4D97-AF65-F5344CB8AC3E}">
        <p14:creationId xmlns:p14="http://schemas.microsoft.com/office/powerpoint/2010/main" val="2472149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F6B50-0BB2-F14F-0656-8416266022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AF652C-E373-79E8-3918-2222F9C26805}"/>
              </a:ext>
            </a:extLst>
          </p:cNvPr>
          <p:cNvSpPr>
            <a:spLocks noGrp="1"/>
          </p:cNvSpPr>
          <p:nvPr>
            <p:ph type="title"/>
          </p:nvPr>
        </p:nvSpPr>
        <p:spPr>
          <a:xfrm>
            <a:off x="426572" y="133898"/>
            <a:ext cx="8831631" cy="1899912"/>
          </a:xfrm>
        </p:spPr>
        <p:txBody>
          <a:bodyPr>
            <a:normAutofit/>
          </a:bodyPr>
          <a:lstStyle/>
          <a:p>
            <a:r>
              <a:rPr lang="en-US" sz="4000" b="1"/>
              <a:t>Miscellaneous Update (1 of 3):                    </a:t>
            </a:r>
            <a:r>
              <a:rPr lang="en-US" sz="4000" b="1" i="1"/>
              <a:t>County Repair of Wharf Road</a:t>
            </a:r>
            <a:endParaRPr lang="en-US" sz="4000" b="1"/>
          </a:p>
        </p:txBody>
      </p:sp>
      <p:sp>
        <p:nvSpPr>
          <p:cNvPr id="5" name="Content Placeholder 4">
            <a:extLst>
              <a:ext uri="{FF2B5EF4-FFF2-40B4-BE49-F238E27FC236}">
                <a16:creationId xmlns:a16="http://schemas.microsoft.com/office/drawing/2014/main" id="{9CDD11D8-05B1-6C3E-90CA-468D2532D584}"/>
              </a:ext>
            </a:extLst>
          </p:cNvPr>
          <p:cNvSpPr>
            <a:spLocks noGrp="1"/>
          </p:cNvSpPr>
          <p:nvPr>
            <p:ph idx="1"/>
          </p:nvPr>
        </p:nvSpPr>
        <p:spPr>
          <a:xfrm>
            <a:off x="250923" y="1590775"/>
            <a:ext cx="6668861" cy="5009793"/>
          </a:xfrm>
        </p:spPr>
        <p:txBody>
          <a:bodyPr vert="horz" lIns="91440" tIns="45720" rIns="91440" bIns="45720" rtlCol="0" anchor="t">
            <a:normAutofit fontScale="47500" lnSpcReduction="20000"/>
          </a:bodyPr>
          <a:lstStyle/>
          <a:p>
            <a:pPr marL="0" indent="0">
              <a:buNone/>
            </a:pPr>
            <a:endParaRPr lang="en-US" sz="3600">
              <a:latin typeface="Aptos"/>
            </a:endParaRPr>
          </a:p>
          <a:p>
            <a:r>
              <a:rPr lang="en-US" sz="3400">
                <a:latin typeface="Aptos"/>
              </a:rPr>
              <a:t>On June 2, Director Walker and I met with DPW Engineers to discuss their project to repair the road at #95 Wharf.</a:t>
            </a:r>
          </a:p>
          <a:p>
            <a:endParaRPr lang="en-US" sz="3400">
              <a:latin typeface="Aptos"/>
            </a:endParaRPr>
          </a:p>
          <a:p>
            <a:pPr>
              <a:spcBef>
                <a:spcPts val="400"/>
              </a:spcBef>
              <a:spcAft>
                <a:spcPts val="400"/>
              </a:spcAft>
            </a:pPr>
            <a:r>
              <a:rPr lang="en-US" sz="3400">
                <a:latin typeface="Aptos"/>
              </a:rPr>
              <a:t>The current plan is as follows: </a:t>
            </a:r>
          </a:p>
          <a:p>
            <a:pPr lvl="1">
              <a:spcBef>
                <a:spcPts val="400"/>
              </a:spcBef>
              <a:spcAft>
                <a:spcPts val="400"/>
              </a:spcAft>
            </a:pPr>
            <a:r>
              <a:rPr lang="en-US" sz="3400">
                <a:latin typeface="Aptos"/>
              </a:rPr>
              <a:t>County to undertake "temporary protective measure" between September and October (no planned drilling; no water/sewer shutdowns) </a:t>
            </a:r>
          </a:p>
          <a:p>
            <a:pPr lvl="1">
              <a:spcBef>
                <a:spcPts val="400"/>
              </a:spcBef>
              <a:spcAft>
                <a:spcPts val="400"/>
              </a:spcAft>
            </a:pPr>
            <a:endParaRPr lang="en-US" sz="3400">
              <a:latin typeface="Aptos"/>
            </a:endParaRPr>
          </a:p>
          <a:p>
            <a:pPr lvl="1">
              <a:spcBef>
                <a:spcPts val="400"/>
              </a:spcBef>
              <a:spcAft>
                <a:spcPts val="400"/>
              </a:spcAft>
            </a:pPr>
            <a:r>
              <a:rPr lang="en-US" sz="3400">
                <a:latin typeface="Aptos"/>
              </a:rPr>
              <a:t>County to seek grant funds for more comprehensive project that will involve drilling </a:t>
            </a:r>
          </a:p>
          <a:p>
            <a:pPr lvl="1">
              <a:spcBef>
                <a:spcPts val="400"/>
              </a:spcBef>
              <a:spcAft>
                <a:spcPts val="400"/>
              </a:spcAft>
            </a:pPr>
            <a:endParaRPr lang="en-US" sz="3400">
              <a:latin typeface="Aptos"/>
            </a:endParaRPr>
          </a:p>
          <a:p>
            <a:pPr lvl="1">
              <a:spcBef>
                <a:spcPts val="400"/>
              </a:spcBef>
              <a:spcAft>
                <a:spcPts val="400"/>
              </a:spcAft>
            </a:pPr>
            <a:r>
              <a:rPr lang="en-US" sz="3400">
                <a:latin typeface="Aptos"/>
              </a:rPr>
              <a:t>FY 25/26 BCPUD to seek engineering proposal for slip-lining and relocating water main inland</a:t>
            </a:r>
          </a:p>
          <a:p>
            <a:pPr lvl="1">
              <a:spcBef>
                <a:spcPts val="400"/>
              </a:spcBef>
              <a:spcAft>
                <a:spcPts val="400"/>
              </a:spcAft>
            </a:pPr>
            <a:endParaRPr lang="en-US" sz="3400">
              <a:latin typeface="Aptos"/>
            </a:endParaRPr>
          </a:p>
          <a:p>
            <a:pPr lvl="1">
              <a:spcBef>
                <a:spcPts val="400"/>
              </a:spcBef>
              <a:spcAft>
                <a:spcPts val="400"/>
              </a:spcAft>
            </a:pPr>
            <a:r>
              <a:rPr lang="en-US" sz="3400">
                <a:latin typeface="Aptos"/>
              </a:rPr>
              <a:t>~FY 26/27 BCPUD moves water main and slip-lines sewer</a:t>
            </a:r>
          </a:p>
          <a:p>
            <a:pPr lvl="1">
              <a:spcBef>
                <a:spcPts val="400"/>
              </a:spcBef>
              <a:spcAft>
                <a:spcPts val="400"/>
              </a:spcAft>
            </a:pPr>
            <a:endParaRPr lang="en-US" sz="3400">
              <a:latin typeface="Aptos"/>
            </a:endParaRPr>
          </a:p>
          <a:p>
            <a:pPr>
              <a:spcBef>
                <a:spcPts val="400"/>
              </a:spcBef>
              <a:spcAft>
                <a:spcPts val="400"/>
              </a:spcAft>
            </a:pPr>
            <a:r>
              <a:rPr lang="en-US" sz="3400">
                <a:latin typeface="Aptos"/>
              </a:rPr>
              <a:t>After 26/27, County has tentative plans to pursue a FEMA funded project to more comprehensively repair the road for the long-term.</a:t>
            </a:r>
          </a:p>
        </p:txBody>
      </p:sp>
      <p:pic>
        <p:nvPicPr>
          <p:cNvPr id="8" name="Picture 7">
            <a:extLst>
              <a:ext uri="{FF2B5EF4-FFF2-40B4-BE49-F238E27FC236}">
                <a16:creationId xmlns:a16="http://schemas.microsoft.com/office/drawing/2014/main" id="{E16FF269-F8FD-79EA-B6AD-ECCBC88B79B3}"/>
              </a:ext>
            </a:extLst>
          </p:cNvPr>
          <p:cNvPicPr>
            <a:picLocks noChangeAspect="1"/>
          </p:cNvPicPr>
          <p:nvPr/>
        </p:nvPicPr>
        <p:blipFill>
          <a:blip r:embed="rId2"/>
          <a:stretch>
            <a:fillRect/>
          </a:stretch>
        </p:blipFill>
        <p:spPr>
          <a:xfrm>
            <a:off x="7363332" y="406628"/>
            <a:ext cx="4577745" cy="3022372"/>
          </a:xfrm>
          <a:prstGeom prst="rect">
            <a:avLst/>
          </a:prstGeom>
        </p:spPr>
      </p:pic>
      <p:pic>
        <p:nvPicPr>
          <p:cNvPr id="12" name="Picture 11" descr="A red building with white lines on the pavement&#10;&#10;AI-generated content may be incorrect.">
            <a:extLst>
              <a:ext uri="{FF2B5EF4-FFF2-40B4-BE49-F238E27FC236}">
                <a16:creationId xmlns:a16="http://schemas.microsoft.com/office/drawing/2014/main" id="{26F79C34-DFDB-9038-03C2-0F6957E236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8896" y="3495796"/>
            <a:ext cx="2421230" cy="3228306"/>
          </a:xfrm>
          <a:prstGeom prst="rect">
            <a:avLst/>
          </a:prstGeom>
        </p:spPr>
      </p:pic>
    </p:spTree>
    <p:extLst>
      <p:ext uri="{BB962C8B-B14F-4D97-AF65-F5344CB8AC3E}">
        <p14:creationId xmlns:p14="http://schemas.microsoft.com/office/powerpoint/2010/main" val="3954768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CFB83-2777-1C93-98FB-663CC66F48AF}"/>
              </a:ext>
            </a:extLst>
          </p:cNvPr>
          <p:cNvSpPr>
            <a:spLocks noGrp="1"/>
          </p:cNvSpPr>
          <p:nvPr>
            <p:ph type="title"/>
          </p:nvPr>
        </p:nvSpPr>
        <p:spPr>
          <a:xfrm>
            <a:off x="3565633" y="2335815"/>
            <a:ext cx="5461323" cy="1325563"/>
          </a:xfrm>
        </p:spPr>
        <p:txBody>
          <a:bodyPr/>
          <a:lstStyle/>
          <a:p>
            <a:r>
              <a:rPr lang="en-US" sz="2800">
                <a:ea typeface="+mj-lt"/>
                <a:cs typeface="+mj-lt"/>
              </a:rPr>
              <a:t>Status of BCPUD’s Water Supply</a:t>
            </a:r>
            <a:endParaRPr lang="en-US"/>
          </a:p>
        </p:txBody>
      </p:sp>
      <p:sp>
        <p:nvSpPr>
          <p:cNvPr id="3" name="TextBox 2">
            <a:extLst>
              <a:ext uri="{FF2B5EF4-FFF2-40B4-BE49-F238E27FC236}">
                <a16:creationId xmlns:a16="http://schemas.microsoft.com/office/drawing/2014/main" id="{3D6AB668-5849-A543-D1E4-0423BFC7E1B2}"/>
              </a:ext>
            </a:extLst>
          </p:cNvPr>
          <p:cNvSpPr txBox="1"/>
          <p:nvPr/>
        </p:nvSpPr>
        <p:spPr>
          <a:xfrm>
            <a:off x="1037492" y="6101862"/>
            <a:ext cx="8705525" cy="369332"/>
          </a:xfrm>
          <a:prstGeom prst="rect">
            <a:avLst/>
          </a:prstGeom>
          <a:noFill/>
        </p:spPr>
        <p:txBody>
          <a:bodyPr wrap="none" lIns="91440" tIns="45720" rIns="91440" bIns="45720" rtlCol="0" anchor="t">
            <a:spAutoFit/>
          </a:bodyPr>
          <a:lstStyle/>
          <a:p>
            <a:r>
              <a:rPr lang="en-US" dirty="0"/>
              <a:t>Note June’s comprehensive Water Supply memo will soon be posted on our Website </a:t>
            </a:r>
            <a:r>
              <a:rPr lang="en-US" dirty="0">
                <a:hlinkClick r:id="rId2"/>
              </a:rPr>
              <a:t>HERE</a:t>
            </a:r>
            <a:r>
              <a:rPr lang="en-US" dirty="0"/>
              <a:t>.</a:t>
            </a:r>
          </a:p>
        </p:txBody>
      </p:sp>
    </p:spTree>
    <p:extLst>
      <p:ext uri="{BB962C8B-B14F-4D97-AF65-F5344CB8AC3E}">
        <p14:creationId xmlns:p14="http://schemas.microsoft.com/office/powerpoint/2010/main" val="441777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F6B50-0BB2-F14F-0656-8416266022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AF652C-E373-79E8-3918-2222F9C26805}"/>
              </a:ext>
            </a:extLst>
          </p:cNvPr>
          <p:cNvSpPr>
            <a:spLocks noGrp="1"/>
          </p:cNvSpPr>
          <p:nvPr>
            <p:ph type="title"/>
          </p:nvPr>
        </p:nvSpPr>
        <p:spPr>
          <a:xfrm>
            <a:off x="267880" y="-1636"/>
            <a:ext cx="11742861" cy="1919450"/>
          </a:xfrm>
        </p:spPr>
        <p:txBody>
          <a:bodyPr>
            <a:normAutofit/>
          </a:bodyPr>
          <a:lstStyle/>
          <a:p>
            <a:r>
              <a:rPr lang="en-US" sz="4000" b="1"/>
              <a:t>Miscellaneous Update (2 of 3): </a:t>
            </a:r>
            <a:r>
              <a:rPr lang="en-US" sz="4000" b="1" i="1"/>
              <a:t>Automated Billing</a:t>
            </a:r>
            <a:endParaRPr lang="en-US" sz="4000" b="1"/>
          </a:p>
        </p:txBody>
      </p:sp>
      <p:sp>
        <p:nvSpPr>
          <p:cNvPr id="5" name="Content Placeholder 4">
            <a:extLst>
              <a:ext uri="{FF2B5EF4-FFF2-40B4-BE49-F238E27FC236}">
                <a16:creationId xmlns:a16="http://schemas.microsoft.com/office/drawing/2014/main" id="{9CDD11D8-05B1-6C3E-90CA-468D2532D584}"/>
              </a:ext>
            </a:extLst>
          </p:cNvPr>
          <p:cNvSpPr>
            <a:spLocks noGrp="1"/>
          </p:cNvSpPr>
          <p:nvPr>
            <p:ph idx="1"/>
          </p:nvPr>
        </p:nvSpPr>
        <p:spPr>
          <a:xfrm>
            <a:off x="270461" y="1590775"/>
            <a:ext cx="5327150" cy="4938709"/>
          </a:xfrm>
        </p:spPr>
        <p:txBody>
          <a:bodyPr vert="horz" lIns="91440" tIns="45720" rIns="91440" bIns="45720" rtlCol="0" anchor="t">
            <a:noAutofit/>
          </a:bodyPr>
          <a:lstStyle/>
          <a:p>
            <a:r>
              <a:rPr lang="en-US" sz="1800">
                <a:latin typeface="Aptos"/>
              </a:rPr>
              <a:t>A handful of eligible BCPUD staff and Board members (6 people total) have signed up for e-billing and paid their water bill online! The payments have been received in BCPUD’s bank account. The process has been straightforward and Annie is excited to launch the online payment option to the public.  </a:t>
            </a:r>
          </a:p>
          <a:p>
            <a:endParaRPr lang="en-US" sz="1800"/>
          </a:p>
          <a:p>
            <a:r>
              <a:rPr lang="en-US" sz="1800">
                <a:latin typeface="Aptos"/>
              </a:rPr>
              <a:t>Feedback from participating Board members?</a:t>
            </a:r>
          </a:p>
          <a:p>
            <a:endParaRPr lang="en-US" sz="1800">
              <a:latin typeface="Aptos"/>
            </a:endParaRPr>
          </a:p>
          <a:p>
            <a:pPr lvl="1"/>
            <a:r>
              <a:rPr lang="en-US" sz="1800">
                <a:latin typeface="Aptos"/>
              </a:rPr>
              <a:t>Do you want to direct Staff to launch the program and solicit customers to sign up for online billing in July's outgoing bills and through other public outreach…</a:t>
            </a:r>
          </a:p>
          <a:p>
            <a:endParaRPr lang="en-US" sz="1800">
              <a:latin typeface="Aptos"/>
            </a:endParaRPr>
          </a:p>
          <a:p>
            <a:pPr lvl="1"/>
            <a:r>
              <a:rPr lang="en-US" sz="1800" u="sng">
                <a:latin typeface="Aptos"/>
              </a:rPr>
              <a:t>OR</a:t>
            </a:r>
            <a:r>
              <a:rPr lang="en-US" sz="1800">
                <a:latin typeface="Aptos"/>
              </a:rPr>
              <a:t> do you want this item to be agendized at July meeting and e-billing to be launched in August or September?</a:t>
            </a:r>
            <a:endParaRPr lang="en-US" sz="1800">
              <a:latin typeface="Aptos" panose="020B0004020202020204" pitchFamily="34" charset="0"/>
            </a:endParaRPr>
          </a:p>
        </p:txBody>
      </p:sp>
      <p:pic>
        <p:nvPicPr>
          <p:cNvPr id="4" name="Picture 3" descr="A screenshot of a computer&#10;&#10;AI-generated content may be incorrect.">
            <a:extLst>
              <a:ext uri="{FF2B5EF4-FFF2-40B4-BE49-F238E27FC236}">
                <a16:creationId xmlns:a16="http://schemas.microsoft.com/office/drawing/2014/main" id="{170D0F56-9C34-FED9-68C3-1769F2AC7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1178" y="1378553"/>
            <a:ext cx="6202942" cy="4663050"/>
          </a:xfrm>
          <a:prstGeom prst="rect">
            <a:avLst/>
          </a:prstGeom>
          <a:ln>
            <a:solidFill>
              <a:schemeClr val="tx1"/>
            </a:solidFill>
          </a:ln>
        </p:spPr>
      </p:pic>
    </p:spTree>
    <p:extLst>
      <p:ext uri="{BB962C8B-B14F-4D97-AF65-F5344CB8AC3E}">
        <p14:creationId xmlns:p14="http://schemas.microsoft.com/office/powerpoint/2010/main" val="1496774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E6864-3A90-2CA4-7519-906989BB6A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6049B4-074B-6F72-A624-323D30FFB8CA}"/>
              </a:ext>
            </a:extLst>
          </p:cNvPr>
          <p:cNvSpPr>
            <a:spLocks noGrp="1"/>
          </p:cNvSpPr>
          <p:nvPr>
            <p:ph type="title"/>
          </p:nvPr>
        </p:nvSpPr>
        <p:spPr>
          <a:xfrm>
            <a:off x="237397" y="258733"/>
            <a:ext cx="6522195" cy="1899912"/>
          </a:xfrm>
        </p:spPr>
        <p:txBody>
          <a:bodyPr>
            <a:normAutofit/>
          </a:bodyPr>
          <a:lstStyle/>
          <a:p>
            <a:r>
              <a:rPr lang="en-US" sz="4000" b="1"/>
              <a:t>Miscellaneous Update (3 of 3):</a:t>
            </a:r>
            <a:r>
              <a:rPr lang="en-US" sz="3200" b="1"/>
              <a:t>                    </a:t>
            </a:r>
            <a:br>
              <a:rPr lang="en-US" sz="4000" b="1"/>
            </a:br>
            <a:r>
              <a:rPr lang="en-US" sz="2200" b="1" i="1"/>
              <a:t>Update in our communications to the public regarding encroachment into the right of way and directing public to </a:t>
            </a:r>
            <a:r>
              <a:rPr lang="en-US" sz="2200" b="1" i="1" u="sng"/>
              <a:t>not install mailboxes</a:t>
            </a:r>
            <a:r>
              <a:rPr lang="en-US" sz="2200" b="1" i="1"/>
              <a:t> in the ROW </a:t>
            </a:r>
            <a:endParaRPr lang="en-US" sz="2200" b="1"/>
          </a:p>
        </p:txBody>
      </p:sp>
      <p:sp>
        <p:nvSpPr>
          <p:cNvPr id="5" name="Content Placeholder 4">
            <a:extLst>
              <a:ext uri="{FF2B5EF4-FFF2-40B4-BE49-F238E27FC236}">
                <a16:creationId xmlns:a16="http://schemas.microsoft.com/office/drawing/2014/main" id="{2C2548B2-305B-67B9-C918-1350572BA9F6}"/>
              </a:ext>
            </a:extLst>
          </p:cNvPr>
          <p:cNvSpPr>
            <a:spLocks noGrp="1"/>
          </p:cNvSpPr>
          <p:nvPr>
            <p:ph idx="1"/>
          </p:nvPr>
        </p:nvSpPr>
        <p:spPr>
          <a:xfrm>
            <a:off x="237397" y="1955902"/>
            <a:ext cx="5858603" cy="4902098"/>
          </a:xfrm>
        </p:spPr>
        <p:txBody>
          <a:bodyPr vert="horz" lIns="91440" tIns="45720" rIns="91440" bIns="45720" rtlCol="0" anchor="t">
            <a:normAutofit/>
          </a:bodyPr>
          <a:lstStyle/>
          <a:p>
            <a:pPr marL="0" indent="0">
              <a:buNone/>
            </a:pPr>
            <a:endParaRPr lang="en-US" sz="1800">
              <a:latin typeface="Aptos"/>
            </a:endParaRPr>
          </a:p>
          <a:p>
            <a:r>
              <a:rPr lang="en-US" sz="1800">
                <a:latin typeface="Aptos"/>
              </a:rPr>
              <a:t>As the Board directed at last month's meeting, BCPUD staff prepared another outgoing message regarding the ROW and emphasized mailboxes this time.  </a:t>
            </a:r>
            <a:endParaRPr lang="en-US">
              <a:latin typeface="Aptos" panose="020B0004020202020204" pitchFamily="34" charset="0"/>
            </a:endParaRPr>
          </a:p>
          <a:p>
            <a:endParaRPr lang="en-US">
              <a:latin typeface="Aptos" panose="020B0004020202020204" pitchFamily="34" charset="0"/>
            </a:endParaRPr>
          </a:p>
        </p:txBody>
      </p:sp>
      <p:pic>
        <p:nvPicPr>
          <p:cNvPr id="7" name="Picture 6" descr="A document with text on it&#10;&#10;AI-generated content may be incorrect.">
            <a:extLst>
              <a:ext uri="{FF2B5EF4-FFF2-40B4-BE49-F238E27FC236}">
                <a16:creationId xmlns:a16="http://schemas.microsoft.com/office/drawing/2014/main" id="{E82C17EF-3366-6404-693C-117FE7C361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2012" y="168293"/>
            <a:ext cx="5247503" cy="6521414"/>
          </a:xfrm>
          <a:prstGeom prst="rect">
            <a:avLst/>
          </a:prstGeom>
        </p:spPr>
      </p:pic>
      <p:sp>
        <p:nvSpPr>
          <p:cNvPr id="8" name="Freeform: Shape 7">
            <a:extLst>
              <a:ext uri="{FF2B5EF4-FFF2-40B4-BE49-F238E27FC236}">
                <a16:creationId xmlns:a16="http://schemas.microsoft.com/office/drawing/2014/main" id="{5CF2CAB0-0E38-486A-4BD4-9A10380A6717}"/>
              </a:ext>
            </a:extLst>
          </p:cNvPr>
          <p:cNvSpPr/>
          <p:nvPr/>
        </p:nvSpPr>
        <p:spPr>
          <a:xfrm>
            <a:off x="5675879" y="1955902"/>
            <a:ext cx="1096133" cy="650159"/>
          </a:xfrm>
          <a:custGeom>
            <a:avLst/>
            <a:gdLst>
              <a:gd name="connsiteX0" fmla="*/ 0 w 2123089"/>
              <a:gd name="connsiteY0" fmla="*/ 959990 h 959990"/>
              <a:gd name="connsiteX1" fmla="*/ 378372 w 2123089"/>
              <a:gd name="connsiteY1" fmla="*/ 938969 h 959990"/>
              <a:gd name="connsiteX2" fmla="*/ 620110 w 2123089"/>
              <a:gd name="connsiteY2" fmla="*/ 907438 h 959990"/>
              <a:gd name="connsiteX3" fmla="*/ 924910 w 2123089"/>
              <a:gd name="connsiteY3" fmla="*/ 781314 h 959990"/>
              <a:gd name="connsiteX4" fmla="*/ 1093075 w 2123089"/>
              <a:gd name="connsiteY4" fmla="*/ 718252 h 959990"/>
              <a:gd name="connsiteX5" fmla="*/ 1366344 w 2123089"/>
              <a:gd name="connsiteY5" fmla="*/ 581617 h 959990"/>
              <a:gd name="connsiteX6" fmla="*/ 1450427 w 2123089"/>
              <a:gd name="connsiteY6" fmla="*/ 529066 h 959990"/>
              <a:gd name="connsiteX7" fmla="*/ 1692165 w 2123089"/>
              <a:gd name="connsiteY7" fmla="*/ 339879 h 959990"/>
              <a:gd name="connsiteX8" fmla="*/ 1765738 w 2123089"/>
              <a:gd name="connsiteY8" fmla="*/ 266307 h 959990"/>
              <a:gd name="connsiteX9" fmla="*/ 1818289 w 2123089"/>
              <a:gd name="connsiteY9" fmla="*/ 224266 h 959990"/>
              <a:gd name="connsiteX10" fmla="*/ 1849820 w 2123089"/>
              <a:gd name="connsiteY10" fmla="*/ 203245 h 959990"/>
              <a:gd name="connsiteX11" fmla="*/ 1902372 w 2123089"/>
              <a:gd name="connsiteY11" fmla="*/ 150693 h 959990"/>
              <a:gd name="connsiteX12" fmla="*/ 1944413 w 2123089"/>
              <a:gd name="connsiteY12" fmla="*/ 129672 h 959990"/>
              <a:gd name="connsiteX13" fmla="*/ 2070538 w 2123089"/>
              <a:gd name="connsiteY13" fmla="*/ 56100 h 959990"/>
              <a:gd name="connsiteX14" fmla="*/ 2017986 w 2123089"/>
              <a:gd name="connsiteY14" fmla="*/ 45590 h 959990"/>
              <a:gd name="connsiteX15" fmla="*/ 1912882 w 2123089"/>
              <a:gd name="connsiteY15" fmla="*/ 35079 h 959990"/>
              <a:gd name="connsiteX16" fmla="*/ 2017986 w 2123089"/>
              <a:gd name="connsiteY16" fmla="*/ 24569 h 959990"/>
              <a:gd name="connsiteX17" fmla="*/ 2091558 w 2123089"/>
              <a:gd name="connsiteY17" fmla="*/ 14059 h 959990"/>
              <a:gd name="connsiteX18" fmla="*/ 2123089 w 2123089"/>
              <a:gd name="connsiteY18" fmla="*/ 3548 h 959990"/>
              <a:gd name="connsiteX19" fmla="*/ 2091558 w 2123089"/>
              <a:gd name="connsiteY19" fmla="*/ 45590 h 959990"/>
              <a:gd name="connsiteX20" fmla="*/ 2081048 w 2123089"/>
              <a:gd name="connsiteY20" fmla="*/ 98141 h 959990"/>
              <a:gd name="connsiteX21" fmla="*/ 2060027 w 2123089"/>
              <a:gd name="connsiteY21" fmla="*/ 192734 h 959990"/>
              <a:gd name="connsiteX22" fmla="*/ 2060027 w 2123089"/>
              <a:gd name="connsiteY22" fmla="*/ 203245 h 9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3089" h="959990">
                <a:moveTo>
                  <a:pt x="0" y="959990"/>
                </a:moveTo>
                <a:cubicBezTo>
                  <a:pt x="177863" y="924415"/>
                  <a:pt x="-79414" y="972879"/>
                  <a:pt x="378372" y="938969"/>
                </a:cubicBezTo>
                <a:cubicBezTo>
                  <a:pt x="459412" y="932966"/>
                  <a:pt x="539531" y="917948"/>
                  <a:pt x="620110" y="907438"/>
                </a:cubicBezTo>
                <a:cubicBezTo>
                  <a:pt x="1115786" y="721559"/>
                  <a:pt x="498853" y="957613"/>
                  <a:pt x="924910" y="781314"/>
                </a:cubicBezTo>
                <a:cubicBezTo>
                  <a:pt x="980228" y="758424"/>
                  <a:pt x="1037757" y="741142"/>
                  <a:pt x="1093075" y="718252"/>
                </a:cubicBezTo>
                <a:cubicBezTo>
                  <a:pt x="1184409" y="680459"/>
                  <a:pt x="1280692" y="630561"/>
                  <a:pt x="1366344" y="581617"/>
                </a:cubicBezTo>
                <a:cubicBezTo>
                  <a:pt x="1395041" y="565219"/>
                  <a:pt x="1423883" y="548760"/>
                  <a:pt x="1450427" y="529066"/>
                </a:cubicBezTo>
                <a:cubicBezTo>
                  <a:pt x="1532602" y="468098"/>
                  <a:pt x="1619812" y="412231"/>
                  <a:pt x="1692165" y="339879"/>
                </a:cubicBezTo>
                <a:cubicBezTo>
                  <a:pt x="1716689" y="315355"/>
                  <a:pt x="1740172" y="289743"/>
                  <a:pt x="1765738" y="266307"/>
                </a:cubicBezTo>
                <a:cubicBezTo>
                  <a:pt x="1782274" y="251149"/>
                  <a:pt x="1800343" y="237726"/>
                  <a:pt x="1818289" y="224266"/>
                </a:cubicBezTo>
                <a:cubicBezTo>
                  <a:pt x="1828394" y="216687"/>
                  <a:pt x="1840314" y="211563"/>
                  <a:pt x="1849820" y="203245"/>
                </a:cubicBezTo>
                <a:cubicBezTo>
                  <a:pt x="1868464" y="186932"/>
                  <a:pt x="1882817" y="165902"/>
                  <a:pt x="1902372" y="150693"/>
                </a:cubicBezTo>
                <a:cubicBezTo>
                  <a:pt x="1914739" y="141074"/>
                  <a:pt x="1930879" y="137567"/>
                  <a:pt x="1944413" y="129672"/>
                </a:cubicBezTo>
                <a:cubicBezTo>
                  <a:pt x="2090460" y="44478"/>
                  <a:pt x="1975858" y="103440"/>
                  <a:pt x="2070538" y="56100"/>
                </a:cubicBezTo>
                <a:cubicBezTo>
                  <a:pt x="2053021" y="52597"/>
                  <a:pt x="2035694" y="47951"/>
                  <a:pt x="2017986" y="45590"/>
                </a:cubicBezTo>
                <a:cubicBezTo>
                  <a:pt x="1983085" y="40937"/>
                  <a:pt x="1912882" y="70288"/>
                  <a:pt x="1912882" y="35079"/>
                </a:cubicBezTo>
                <a:cubicBezTo>
                  <a:pt x="1912882" y="-130"/>
                  <a:pt x="1983018" y="28683"/>
                  <a:pt x="2017986" y="24569"/>
                </a:cubicBezTo>
                <a:cubicBezTo>
                  <a:pt x="2042589" y="21675"/>
                  <a:pt x="2067034" y="17562"/>
                  <a:pt x="2091558" y="14059"/>
                </a:cubicBezTo>
                <a:cubicBezTo>
                  <a:pt x="2102068" y="10555"/>
                  <a:pt x="2123089" y="-7531"/>
                  <a:pt x="2123089" y="3548"/>
                </a:cubicBezTo>
                <a:cubicBezTo>
                  <a:pt x="2123089" y="21065"/>
                  <a:pt x="2098672" y="29582"/>
                  <a:pt x="2091558" y="45590"/>
                </a:cubicBezTo>
                <a:cubicBezTo>
                  <a:pt x="2084303" y="61914"/>
                  <a:pt x="2084923" y="80702"/>
                  <a:pt x="2081048" y="98141"/>
                </a:cubicBezTo>
                <a:cubicBezTo>
                  <a:pt x="2068453" y="154821"/>
                  <a:pt x="2070592" y="129349"/>
                  <a:pt x="2060027" y="192734"/>
                </a:cubicBezTo>
                <a:cubicBezTo>
                  <a:pt x="2059451" y="196190"/>
                  <a:pt x="2060027" y="199741"/>
                  <a:pt x="2060027" y="203245"/>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200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F2298-187D-162B-CA99-95D15C49E4EC}"/>
              </a:ext>
            </a:extLst>
          </p:cNvPr>
          <p:cNvSpPr>
            <a:spLocks noGrp="1"/>
          </p:cNvSpPr>
          <p:nvPr>
            <p:ph type="title"/>
          </p:nvPr>
        </p:nvSpPr>
        <p:spPr/>
        <p:txBody>
          <a:bodyPr/>
          <a:lstStyle/>
          <a:p>
            <a:r>
              <a:rPr lang="en-US" dirty="0">
                <a:ea typeface="Calibri Light"/>
                <a:cs typeface="Calibri Light"/>
              </a:rPr>
              <a:t>Summer 2025 Water Usage Trends</a:t>
            </a:r>
            <a:endParaRPr lang="en-US" dirty="0"/>
          </a:p>
        </p:txBody>
      </p:sp>
      <p:sp>
        <p:nvSpPr>
          <p:cNvPr id="3" name="TextBox 2">
            <a:extLst>
              <a:ext uri="{FF2B5EF4-FFF2-40B4-BE49-F238E27FC236}">
                <a16:creationId xmlns:a16="http://schemas.microsoft.com/office/drawing/2014/main" id="{3E2A4CAB-F92A-63F5-42F7-FB23DFD6345E}"/>
              </a:ext>
            </a:extLst>
          </p:cNvPr>
          <p:cNvSpPr txBox="1"/>
          <p:nvPr/>
        </p:nvSpPr>
        <p:spPr>
          <a:xfrm>
            <a:off x="7248634" y="1947627"/>
            <a:ext cx="463506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4EA72E"/>
                </a:solidFill>
                <a:highlight>
                  <a:srgbClr val="FFFFFF"/>
                </a:highlight>
                <a:cs typeface="Segoe UI"/>
              </a:rPr>
              <a:t>PRODUCTION</a:t>
            </a:r>
            <a:r>
              <a:rPr lang="en-US" sz="1600" dirty="0">
                <a:cs typeface="Segoe UI"/>
              </a:rPr>
              <a:t>​</a:t>
            </a:r>
          </a:p>
          <a:p>
            <a:pPr marL="285750" indent="-285750">
              <a:buFont typeface="Arial,Sans-Serif"/>
              <a:buChar char="•"/>
            </a:pPr>
            <a:r>
              <a:rPr lang="en-US" sz="1600" dirty="0">
                <a:highlight>
                  <a:srgbClr val="FFFFFF"/>
                </a:highlight>
                <a:cs typeface="Arial"/>
              </a:rPr>
              <a:t>In June 2025, water </a:t>
            </a:r>
            <a:r>
              <a:rPr lang="en-US" sz="1600" i="1" dirty="0">
                <a:highlight>
                  <a:srgbClr val="FFFFFF"/>
                </a:highlight>
                <a:cs typeface="Arial"/>
              </a:rPr>
              <a:t>production</a:t>
            </a:r>
            <a:r>
              <a:rPr lang="en-US" sz="1600" dirty="0">
                <a:highlight>
                  <a:srgbClr val="FFFFFF"/>
                </a:highlight>
                <a:cs typeface="Arial"/>
              </a:rPr>
              <a:t> in the district averaged </a:t>
            </a:r>
            <a:r>
              <a:rPr lang="en-US" sz="1600" b="1" dirty="0">
                <a:cs typeface="Arial"/>
              </a:rPr>
              <a:t>159</a:t>
            </a:r>
            <a:r>
              <a:rPr lang="en-US" sz="1600" dirty="0">
                <a:highlight>
                  <a:srgbClr val="FFFFFF"/>
                </a:highlight>
                <a:cs typeface="Arial"/>
              </a:rPr>
              <a:t> gallons per day (GPD)</a:t>
            </a:r>
            <a:r>
              <a:rPr lang="en-US" sz="1600" dirty="0">
                <a:cs typeface="Arial"/>
              </a:rPr>
              <a:t>​ per connection</a:t>
            </a:r>
          </a:p>
          <a:p>
            <a:pPr marL="285750" indent="-285750">
              <a:buFont typeface="Arial,Sans-Serif"/>
              <a:buChar char="•"/>
            </a:pPr>
            <a:r>
              <a:rPr lang="en-US" sz="1600" dirty="0">
                <a:highlight>
                  <a:srgbClr val="FFFFFF"/>
                </a:highlight>
                <a:cs typeface="Arial"/>
              </a:rPr>
              <a:t>This is</a:t>
            </a:r>
            <a:r>
              <a:rPr lang="en-US" sz="1600" dirty="0">
                <a:cs typeface="Arial"/>
              </a:rPr>
              <a:t> </a:t>
            </a:r>
            <a:r>
              <a:rPr lang="en-US" sz="1600" b="1" u="sng" dirty="0">
                <a:cs typeface="Arial"/>
              </a:rPr>
              <a:t>DOWN</a:t>
            </a:r>
            <a:r>
              <a:rPr lang="en-US" sz="1600" dirty="0">
                <a:cs typeface="Arial"/>
              </a:rPr>
              <a:t> </a:t>
            </a:r>
            <a:r>
              <a:rPr lang="en-US" sz="1600" dirty="0">
                <a:highlight>
                  <a:srgbClr val="FFFFFF"/>
                </a:highlight>
                <a:cs typeface="Arial"/>
              </a:rPr>
              <a:t>from May's production, which averaged </a:t>
            </a:r>
            <a:r>
              <a:rPr lang="en-US" sz="1600" b="1" dirty="0">
                <a:cs typeface="Arial"/>
              </a:rPr>
              <a:t>163</a:t>
            </a:r>
            <a:r>
              <a:rPr lang="en-US" sz="1600" dirty="0">
                <a:highlight>
                  <a:srgbClr val="FFFFFF"/>
                </a:highlight>
                <a:cs typeface="Arial"/>
              </a:rPr>
              <a:t> GPD per connection</a:t>
            </a:r>
            <a:r>
              <a:rPr lang="en-US" sz="1600" dirty="0">
                <a:cs typeface="Arial"/>
              </a:rPr>
              <a:t>​</a:t>
            </a:r>
          </a:p>
          <a:p>
            <a:r>
              <a:rPr lang="en-US" sz="1600" dirty="0">
                <a:latin typeface="Arial"/>
                <a:cs typeface="Segoe UI"/>
              </a:rPr>
              <a:t>​</a:t>
            </a:r>
          </a:p>
          <a:p>
            <a:r>
              <a:rPr lang="en-US" sz="1600" b="1" dirty="0">
                <a:solidFill>
                  <a:srgbClr val="FF0000"/>
                </a:solidFill>
                <a:highlight>
                  <a:srgbClr val="FFFFFF"/>
                </a:highlight>
                <a:cs typeface="Segoe UI"/>
              </a:rPr>
              <a:t>CONSUMPTION</a:t>
            </a:r>
            <a:r>
              <a:rPr lang="en-US" sz="1600" dirty="0">
                <a:cs typeface="Segoe UI"/>
              </a:rPr>
              <a:t>​​</a:t>
            </a:r>
          </a:p>
          <a:p>
            <a:pPr marL="228600" indent="-228600">
              <a:buFont typeface=""/>
              <a:buChar char="•"/>
            </a:pPr>
            <a:r>
              <a:rPr lang="en-US" sz="1600" dirty="0">
                <a:highlight>
                  <a:srgbClr val="FFFFFF"/>
                </a:highlight>
                <a:cs typeface="Arial"/>
              </a:rPr>
              <a:t>Water </a:t>
            </a:r>
            <a:r>
              <a:rPr lang="en-US" sz="1600" i="1" dirty="0">
                <a:cs typeface="Arial"/>
              </a:rPr>
              <a:t>consumption</a:t>
            </a:r>
            <a:r>
              <a:rPr lang="en-US" sz="1600" dirty="0">
                <a:highlight>
                  <a:srgbClr val="FFFFFF"/>
                </a:highlight>
                <a:cs typeface="Arial"/>
              </a:rPr>
              <a:t> in June </a:t>
            </a:r>
            <a:r>
              <a:rPr lang="en-US" sz="1600" dirty="0">
                <a:cs typeface="Arial"/>
              </a:rPr>
              <a:t>averaged </a:t>
            </a:r>
            <a:r>
              <a:rPr lang="en-US" sz="1600" b="1" dirty="0">
                <a:cs typeface="Arial"/>
              </a:rPr>
              <a:t>163 GPD </a:t>
            </a:r>
            <a:r>
              <a:rPr lang="en-US" sz="1600" dirty="0">
                <a:cs typeface="Arial"/>
              </a:rPr>
              <a:t>per connection)​​</a:t>
            </a:r>
          </a:p>
          <a:p>
            <a:pPr marL="228600" indent="-228600">
              <a:buFont typeface=""/>
              <a:buChar char="•"/>
            </a:pPr>
            <a:r>
              <a:rPr lang="en-US" sz="1600" dirty="0">
                <a:highlight>
                  <a:srgbClr val="FFFFFF"/>
                </a:highlight>
                <a:cs typeface="Arial"/>
              </a:rPr>
              <a:t>This is</a:t>
            </a:r>
            <a:r>
              <a:rPr lang="en-US" sz="1600" dirty="0">
                <a:cs typeface="Arial"/>
              </a:rPr>
              <a:t> </a:t>
            </a:r>
            <a:r>
              <a:rPr lang="en-US" sz="1600" b="1" u="sng" dirty="0">
                <a:cs typeface="Arial"/>
              </a:rPr>
              <a:t>UP</a:t>
            </a:r>
            <a:r>
              <a:rPr lang="en-US" sz="1600" dirty="0">
                <a:cs typeface="Arial"/>
              </a:rPr>
              <a:t> </a:t>
            </a:r>
            <a:r>
              <a:rPr lang="en-US" sz="1600" dirty="0">
                <a:highlight>
                  <a:srgbClr val="FFFFFF"/>
                </a:highlight>
                <a:cs typeface="Arial"/>
              </a:rPr>
              <a:t>from May consumption, which averaged</a:t>
            </a:r>
            <a:r>
              <a:rPr lang="en-US" sz="1600" b="1" dirty="0">
                <a:cs typeface="Arial"/>
              </a:rPr>
              <a:t> 159 GPD </a:t>
            </a:r>
            <a:r>
              <a:rPr lang="en-US" sz="1600" dirty="0">
                <a:highlight>
                  <a:srgbClr val="FFFFFF"/>
                </a:highlight>
                <a:cs typeface="Arial"/>
              </a:rPr>
              <a:t>per connection).</a:t>
            </a:r>
          </a:p>
        </p:txBody>
      </p:sp>
      <p:graphicFrame>
        <p:nvGraphicFramePr>
          <p:cNvPr id="5" name="Chart 4">
            <a:extLst>
              <a:ext uri="{FF2B5EF4-FFF2-40B4-BE49-F238E27FC236}">
                <a16:creationId xmlns:a16="http://schemas.microsoft.com/office/drawing/2014/main" id="{49FAAE38-EF27-1F8B-184E-9B1A5B38ED61}"/>
              </a:ext>
            </a:extLst>
          </p:cNvPr>
          <p:cNvGraphicFramePr/>
          <p:nvPr/>
        </p:nvGraphicFramePr>
        <p:xfrm>
          <a:off x="665966" y="1747381"/>
          <a:ext cx="6154455" cy="37077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5632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BF6F0-D753-8792-2927-DC5AF969E4BA}"/>
              </a:ext>
            </a:extLst>
          </p:cNvPr>
          <p:cNvSpPr>
            <a:spLocks noGrp="1"/>
          </p:cNvSpPr>
          <p:nvPr>
            <p:ph type="title"/>
          </p:nvPr>
        </p:nvSpPr>
        <p:spPr/>
        <p:txBody>
          <a:bodyPr/>
          <a:lstStyle/>
          <a:p>
            <a:r>
              <a:rPr lang="en-US"/>
              <a:t>Comparison to past two years</a:t>
            </a:r>
          </a:p>
        </p:txBody>
      </p:sp>
      <p:sp>
        <p:nvSpPr>
          <p:cNvPr id="5" name="TextBox 4">
            <a:extLst>
              <a:ext uri="{FF2B5EF4-FFF2-40B4-BE49-F238E27FC236}">
                <a16:creationId xmlns:a16="http://schemas.microsoft.com/office/drawing/2014/main" id="{356DCB37-66E6-8B82-7F12-2ADE849AA03F}"/>
              </a:ext>
            </a:extLst>
          </p:cNvPr>
          <p:cNvSpPr txBox="1"/>
          <p:nvPr/>
        </p:nvSpPr>
        <p:spPr>
          <a:xfrm>
            <a:off x="7718611" y="2293556"/>
            <a:ext cx="430665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Average use per connection:</a:t>
            </a:r>
          </a:p>
          <a:p>
            <a:pPr marL="285750" indent="-285750">
              <a:buFont typeface="Arial"/>
              <a:buChar char="•"/>
            </a:pPr>
            <a:r>
              <a:rPr lang="en-US" dirty="0"/>
              <a:t>June 2023 – 130 GPD</a:t>
            </a:r>
          </a:p>
          <a:p>
            <a:pPr marL="285750" indent="-285750">
              <a:buFont typeface="Arial,Sans-Serif"/>
              <a:buChar char="•"/>
            </a:pPr>
            <a:r>
              <a:rPr lang="en-US" dirty="0"/>
              <a:t>June 2024 – 153 GPD</a:t>
            </a:r>
          </a:p>
          <a:p>
            <a:pPr marL="285750" indent="-285750">
              <a:buFont typeface="Arial,Sans-Serif"/>
              <a:buChar char="•"/>
            </a:pPr>
            <a:r>
              <a:rPr lang="en-US" dirty="0"/>
              <a:t>June 2025 – 163 GPD</a:t>
            </a:r>
          </a:p>
          <a:p>
            <a:pPr marL="285750" indent="-285750">
              <a:buFont typeface="Arial,Sans-Serif"/>
              <a:buChar char="•"/>
            </a:pPr>
            <a:endParaRPr lang="en-US" dirty="0">
              <a:latin typeface="Arial"/>
              <a:cs typeface="Arial"/>
            </a:endParaRPr>
          </a:p>
          <a:p>
            <a:r>
              <a:rPr lang="en-US" b="1" dirty="0">
                <a:ea typeface="+mn-lt"/>
                <a:cs typeface="+mn-lt"/>
              </a:rPr>
              <a:t>6.5% increase per connection compared to last June</a:t>
            </a:r>
          </a:p>
        </p:txBody>
      </p:sp>
      <p:graphicFrame>
        <p:nvGraphicFramePr>
          <p:cNvPr id="4" name="Chart 3">
            <a:extLst>
              <a:ext uri="{FF2B5EF4-FFF2-40B4-BE49-F238E27FC236}">
                <a16:creationId xmlns:a16="http://schemas.microsoft.com/office/drawing/2014/main" id="{62551137-9470-719A-CFF3-82E03A8A12A3}"/>
              </a:ext>
            </a:extLst>
          </p:cNvPr>
          <p:cNvGraphicFramePr/>
          <p:nvPr/>
        </p:nvGraphicFramePr>
        <p:xfrm>
          <a:off x="773150" y="1709017"/>
          <a:ext cx="6519747" cy="372534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88A42DA6-611F-F9F8-B4D3-BEFC03949785}"/>
              </a:ext>
            </a:extLst>
          </p:cNvPr>
          <p:cNvSpPr txBox="1"/>
          <p:nvPr/>
        </p:nvSpPr>
        <p:spPr>
          <a:xfrm>
            <a:off x="1741118" y="5434360"/>
            <a:ext cx="1178528" cy="369332"/>
          </a:xfrm>
          <a:prstGeom prst="rect">
            <a:avLst/>
          </a:prstGeom>
          <a:noFill/>
        </p:spPr>
        <p:txBody>
          <a:bodyPr wrap="none" rtlCol="0">
            <a:spAutoFit/>
          </a:bodyPr>
          <a:lstStyle/>
          <a:p>
            <a:r>
              <a:rPr lang="en-US" dirty="0"/>
              <a:t>June 2023</a:t>
            </a:r>
          </a:p>
        </p:txBody>
      </p:sp>
      <p:sp>
        <p:nvSpPr>
          <p:cNvPr id="6" name="TextBox 5">
            <a:extLst>
              <a:ext uri="{FF2B5EF4-FFF2-40B4-BE49-F238E27FC236}">
                <a16:creationId xmlns:a16="http://schemas.microsoft.com/office/drawing/2014/main" id="{4438FE7B-A442-86EB-D28F-170152A13EFB}"/>
              </a:ext>
            </a:extLst>
          </p:cNvPr>
          <p:cNvSpPr txBox="1"/>
          <p:nvPr/>
        </p:nvSpPr>
        <p:spPr>
          <a:xfrm>
            <a:off x="3672214" y="5434360"/>
            <a:ext cx="1178528" cy="369332"/>
          </a:xfrm>
          <a:prstGeom prst="rect">
            <a:avLst/>
          </a:prstGeom>
          <a:noFill/>
        </p:spPr>
        <p:txBody>
          <a:bodyPr wrap="none" rtlCol="0">
            <a:spAutoFit/>
          </a:bodyPr>
          <a:lstStyle/>
          <a:p>
            <a:r>
              <a:rPr lang="en-US" dirty="0"/>
              <a:t>June 2024</a:t>
            </a:r>
          </a:p>
        </p:txBody>
      </p:sp>
      <p:sp>
        <p:nvSpPr>
          <p:cNvPr id="7" name="TextBox 6">
            <a:extLst>
              <a:ext uri="{FF2B5EF4-FFF2-40B4-BE49-F238E27FC236}">
                <a16:creationId xmlns:a16="http://schemas.microsoft.com/office/drawing/2014/main" id="{6785D1FF-8A59-628A-77E9-8ED761D213E3}"/>
              </a:ext>
            </a:extLst>
          </p:cNvPr>
          <p:cNvSpPr txBox="1"/>
          <p:nvPr/>
        </p:nvSpPr>
        <p:spPr>
          <a:xfrm>
            <a:off x="5603310" y="5419898"/>
            <a:ext cx="1178528" cy="369332"/>
          </a:xfrm>
          <a:prstGeom prst="rect">
            <a:avLst/>
          </a:prstGeom>
          <a:noFill/>
        </p:spPr>
        <p:txBody>
          <a:bodyPr wrap="none" rtlCol="0">
            <a:spAutoFit/>
          </a:bodyPr>
          <a:lstStyle/>
          <a:p>
            <a:r>
              <a:rPr lang="en-US" dirty="0"/>
              <a:t>June 2025</a:t>
            </a:r>
          </a:p>
        </p:txBody>
      </p:sp>
    </p:spTree>
    <p:extLst>
      <p:ext uri="{BB962C8B-B14F-4D97-AF65-F5344CB8AC3E}">
        <p14:creationId xmlns:p14="http://schemas.microsoft.com/office/powerpoint/2010/main" val="288440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F2298-187D-162B-CA99-95D15C49E4EC}"/>
              </a:ext>
            </a:extLst>
          </p:cNvPr>
          <p:cNvSpPr>
            <a:spLocks noGrp="1"/>
          </p:cNvSpPr>
          <p:nvPr>
            <p:ph type="title"/>
          </p:nvPr>
        </p:nvSpPr>
        <p:spPr/>
        <p:txBody>
          <a:bodyPr/>
          <a:lstStyle/>
          <a:p>
            <a:r>
              <a:rPr lang="en-US" dirty="0">
                <a:ea typeface="Calibri Light"/>
                <a:cs typeface="Calibri Light"/>
              </a:rPr>
              <a:t>2025 Water Usage Trends</a:t>
            </a:r>
            <a:endParaRPr lang="en-US" dirty="0"/>
          </a:p>
        </p:txBody>
      </p:sp>
      <p:pic>
        <p:nvPicPr>
          <p:cNvPr id="5" name="Picture 4">
            <a:extLst>
              <a:ext uri="{FF2B5EF4-FFF2-40B4-BE49-F238E27FC236}">
                <a16:creationId xmlns:a16="http://schemas.microsoft.com/office/drawing/2014/main" id="{C046A990-A124-0DCC-9325-487EC746B71B}"/>
              </a:ext>
            </a:extLst>
          </p:cNvPr>
          <p:cNvPicPr>
            <a:picLocks noChangeAspect="1"/>
          </p:cNvPicPr>
          <p:nvPr/>
        </p:nvPicPr>
        <p:blipFill>
          <a:blip r:embed="rId2"/>
          <a:stretch>
            <a:fillRect/>
          </a:stretch>
        </p:blipFill>
        <p:spPr>
          <a:xfrm>
            <a:off x="2635624" y="1479176"/>
            <a:ext cx="5871883" cy="5132904"/>
          </a:xfrm>
          <a:prstGeom prst="rect">
            <a:avLst/>
          </a:prstGeom>
        </p:spPr>
      </p:pic>
    </p:spTree>
    <p:extLst>
      <p:ext uri="{BB962C8B-B14F-4D97-AF65-F5344CB8AC3E}">
        <p14:creationId xmlns:p14="http://schemas.microsoft.com/office/powerpoint/2010/main" val="2204792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CFB83-2777-1C93-98FB-663CC66F48AF}"/>
              </a:ext>
            </a:extLst>
          </p:cNvPr>
          <p:cNvSpPr>
            <a:spLocks noGrp="1"/>
          </p:cNvSpPr>
          <p:nvPr>
            <p:ph type="title"/>
          </p:nvPr>
        </p:nvSpPr>
        <p:spPr>
          <a:xfrm>
            <a:off x="528320" y="211033"/>
            <a:ext cx="10515600" cy="617008"/>
          </a:xfrm>
        </p:spPr>
        <p:txBody>
          <a:bodyPr>
            <a:normAutofit fontScale="90000"/>
          </a:bodyPr>
          <a:lstStyle/>
          <a:p>
            <a:r>
              <a:rPr lang="en-US" sz="2800" dirty="0">
                <a:latin typeface="Aptos"/>
                <a:ea typeface="+mj-lt"/>
                <a:cs typeface="+mj-lt"/>
              </a:rPr>
              <a:t>Annual Trends Since 2006 </a:t>
            </a:r>
            <a:br>
              <a:rPr lang="en-US" sz="2800" dirty="0">
                <a:latin typeface="Aptos" panose="020B0004020202020204" pitchFamily="34" charset="0"/>
                <a:ea typeface="+mj-lt"/>
                <a:cs typeface="+mj-lt"/>
              </a:rPr>
            </a:br>
            <a:r>
              <a:rPr lang="en-US" sz="2800" i="1" dirty="0">
                <a:latin typeface="Aptos"/>
                <a:ea typeface="+mj-lt"/>
                <a:cs typeface="+mj-lt"/>
              </a:rPr>
              <a:t>Quarterly Water Usage through June 2025</a:t>
            </a:r>
            <a:endParaRPr lang="en-US" i="1" u="sng" dirty="0">
              <a:latin typeface="Aptos"/>
            </a:endParaRPr>
          </a:p>
        </p:txBody>
      </p:sp>
      <p:sp>
        <p:nvSpPr>
          <p:cNvPr id="3" name="Content Placeholder 4">
            <a:extLst>
              <a:ext uri="{FF2B5EF4-FFF2-40B4-BE49-F238E27FC236}">
                <a16:creationId xmlns:a16="http://schemas.microsoft.com/office/drawing/2014/main" id="{7016C720-9D35-EB69-51DB-036DCC80735C}"/>
              </a:ext>
            </a:extLst>
          </p:cNvPr>
          <p:cNvSpPr>
            <a:spLocks noGrp="1"/>
          </p:cNvSpPr>
          <p:nvPr>
            <p:ph idx="1"/>
          </p:nvPr>
        </p:nvSpPr>
        <p:spPr>
          <a:xfrm>
            <a:off x="8553748" y="835136"/>
            <a:ext cx="3542381" cy="5804845"/>
          </a:xfrm>
          <a:ln>
            <a:noFill/>
          </a:ln>
        </p:spPr>
        <p:txBody>
          <a:bodyPr vert="horz" lIns="91440" tIns="45720" rIns="91440" bIns="45720" rtlCol="0" anchor="t">
            <a:noAutofit/>
          </a:bodyPr>
          <a:lstStyle/>
          <a:p>
            <a:pPr marL="0" indent="0">
              <a:lnSpc>
                <a:spcPct val="100000"/>
              </a:lnSpc>
              <a:spcBef>
                <a:spcPts val="0"/>
              </a:spcBef>
              <a:spcAft>
                <a:spcPts val="1400"/>
              </a:spcAft>
              <a:buNone/>
            </a:pPr>
            <a:r>
              <a:rPr lang="en-US" sz="1400" b="1" dirty="0">
                <a:solidFill>
                  <a:srgbClr val="000000"/>
                </a:solidFill>
                <a:cs typeface="Calibri"/>
              </a:rPr>
              <a:t>This graph shows “Cumulative Quarterly Water Usage”, as measured by “Regional Quarterly Water Meter Reads”</a:t>
            </a:r>
            <a:endParaRPr lang="en-US" sz="1400" b="1" dirty="0">
              <a:cs typeface="Calibri" panose="020F0502020204030204"/>
            </a:endParaRPr>
          </a:p>
          <a:p>
            <a:pPr marL="0" indent="0">
              <a:lnSpc>
                <a:spcPct val="100000"/>
              </a:lnSpc>
              <a:spcBef>
                <a:spcPts val="300"/>
              </a:spcBef>
              <a:buNone/>
            </a:pPr>
            <a:r>
              <a:rPr lang="en-US" sz="1400" dirty="0">
                <a:solidFill>
                  <a:srgbClr val="000000"/>
                </a:solidFill>
                <a:highlight>
                  <a:srgbClr val="FFFFFF"/>
                </a:highlight>
                <a:cs typeface="Calibri"/>
              </a:rPr>
              <a:t>Remember: at the beginning of each month staff reads all meters within 1 of 3 given regions:</a:t>
            </a:r>
            <a:endParaRPr lang="en-US" sz="1400" dirty="0">
              <a:solidFill>
                <a:srgbClr val="000000"/>
              </a:solidFill>
              <a:highlight>
                <a:srgbClr val="FFFFFF"/>
              </a:highlight>
              <a:ea typeface="Calibri"/>
              <a:cs typeface="Calibri"/>
            </a:endParaRPr>
          </a:p>
          <a:p>
            <a:pPr marL="457200" lvl="1" indent="0">
              <a:lnSpc>
                <a:spcPct val="100000"/>
              </a:lnSpc>
              <a:spcBef>
                <a:spcPts val="300"/>
              </a:spcBef>
              <a:buNone/>
            </a:pPr>
            <a:r>
              <a:rPr lang="en-US" sz="1400" b="1" dirty="0">
                <a:solidFill>
                  <a:schemeClr val="accent2"/>
                </a:solidFill>
                <a:highlight>
                  <a:srgbClr val="FFFFFF"/>
                </a:highlight>
                <a:cs typeface="Calibri"/>
              </a:rPr>
              <a:t>1) BACK MESA </a:t>
            </a:r>
            <a:endParaRPr lang="en-US" sz="1400" b="1" dirty="0">
              <a:solidFill>
                <a:schemeClr val="accent2"/>
              </a:solidFill>
              <a:highlight>
                <a:srgbClr val="FFFFFF"/>
              </a:highlight>
              <a:ea typeface="Calibri"/>
              <a:cs typeface="Calibri"/>
            </a:endParaRPr>
          </a:p>
          <a:p>
            <a:pPr marL="457200" lvl="1" indent="0">
              <a:lnSpc>
                <a:spcPct val="100000"/>
              </a:lnSpc>
              <a:spcBef>
                <a:spcPts val="300"/>
              </a:spcBef>
              <a:buNone/>
            </a:pPr>
            <a:r>
              <a:rPr lang="en-US" sz="1400" b="1" dirty="0">
                <a:solidFill>
                  <a:schemeClr val="accent1"/>
                </a:solidFill>
                <a:highlight>
                  <a:srgbClr val="FFFFFF"/>
                </a:highlight>
                <a:cs typeface="Calibri"/>
              </a:rPr>
              <a:t>2) DOWNTOWN </a:t>
            </a:r>
            <a:endParaRPr lang="en-US" sz="1400" b="1" dirty="0">
              <a:solidFill>
                <a:schemeClr val="accent1"/>
              </a:solidFill>
              <a:highlight>
                <a:srgbClr val="FFFFFF"/>
              </a:highlight>
              <a:ea typeface="Calibri"/>
              <a:cs typeface="Calibri"/>
            </a:endParaRPr>
          </a:p>
          <a:p>
            <a:pPr marL="457200" lvl="1" indent="0">
              <a:lnSpc>
                <a:spcPct val="100000"/>
              </a:lnSpc>
              <a:spcBef>
                <a:spcPts val="300"/>
              </a:spcBef>
              <a:buNone/>
            </a:pPr>
            <a:r>
              <a:rPr lang="en-US" sz="1400" b="1" dirty="0">
                <a:solidFill>
                  <a:schemeClr val="accent6"/>
                </a:solidFill>
                <a:highlight>
                  <a:srgbClr val="FFFFFF"/>
                </a:highlight>
                <a:cs typeface="Calibri"/>
              </a:rPr>
              <a:t>3) MID MESA</a:t>
            </a:r>
            <a:endParaRPr lang="en-US" sz="1400" b="1" dirty="0">
              <a:solidFill>
                <a:schemeClr val="accent6"/>
              </a:solidFill>
              <a:highlight>
                <a:srgbClr val="FFFFFF"/>
              </a:highlight>
              <a:ea typeface="Calibri"/>
              <a:cs typeface="Calibri"/>
            </a:endParaRPr>
          </a:p>
          <a:p>
            <a:pPr marL="457200" lvl="1" indent="0">
              <a:lnSpc>
                <a:spcPct val="100000"/>
              </a:lnSpc>
              <a:spcBef>
                <a:spcPts val="300"/>
              </a:spcBef>
              <a:buNone/>
            </a:pPr>
            <a:endParaRPr lang="en-US" sz="800" dirty="0">
              <a:solidFill>
                <a:srgbClr val="000000"/>
              </a:solidFill>
              <a:highlight>
                <a:srgbClr val="FFFFFF"/>
              </a:highlight>
              <a:cs typeface="Calibri"/>
            </a:endParaRPr>
          </a:p>
          <a:p>
            <a:pPr marL="457200" lvl="1" indent="0">
              <a:lnSpc>
                <a:spcPct val="100000"/>
              </a:lnSpc>
              <a:spcBef>
                <a:spcPts val="300"/>
              </a:spcBef>
              <a:buNone/>
            </a:pPr>
            <a:endParaRPr lang="en-US" sz="800" dirty="0">
              <a:solidFill>
                <a:srgbClr val="000000"/>
              </a:solidFill>
              <a:highlight>
                <a:srgbClr val="FFFFFF"/>
              </a:highlight>
              <a:cs typeface="Calibri"/>
            </a:endParaRPr>
          </a:p>
          <a:p>
            <a:pPr marL="0" indent="0">
              <a:lnSpc>
                <a:spcPct val="100000"/>
              </a:lnSpc>
              <a:spcBef>
                <a:spcPts val="300"/>
              </a:spcBef>
              <a:spcAft>
                <a:spcPts val="1400"/>
              </a:spcAft>
              <a:buNone/>
            </a:pPr>
            <a:r>
              <a:rPr lang="en-US" sz="1400" dirty="0">
                <a:solidFill>
                  <a:srgbClr val="000000"/>
                </a:solidFill>
                <a:highlight>
                  <a:srgbClr val="FFFFFF"/>
                </a:highlight>
                <a:cs typeface="Calibri"/>
              </a:rPr>
              <a:t>Annual Rain Fall is plotted as a </a:t>
            </a:r>
            <a:r>
              <a:rPr lang="en-US" sz="1400" dirty="0">
                <a:solidFill>
                  <a:srgbClr val="00B0F0"/>
                </a:solidFill>
                <a:highlight>
                  <a:srgbClr val="FFFFFF"/>
                </a:highlight>
                <a:cs typeface="Calibri"/>
              </a:rPr>
              <a:t>BLUE LINE</a:t>
            </a:r>
            <a:endParaRPr lang="en-US" sz="1400" dirty="0">
              <a:solidFill>
                <a:srgbClr val="00B0F0"/>
              </a:solidFill>
              <a:highlight>
                <a:srgbClr val="FFFFFF"/>
              </a:highlight>
              <a:ea typeface="Calibri"/>
              <a:cs typeface="Calibri"/>
            </a:endParaRPr>
          </a:p>
          <a:p>
            <a:pPr marL="0" indent="0">
              <a:lnSpc>
                <a:spcPct val="100000"/>
              </a:lnSpc>
              <a:spcBef>
                <a:spcPts val="300"/>
              </a:spcBef>
              <a:spcAft>
                <a:spcPts val="1400"/>
              </a:spcAft>
              <a:buNone/>
            </a:pPr>
            <a:r>
              <a:rPr lang="en-US" sz="1400" dirty="0">
                <a:highlight>
                  <a:srgbClr val="FFFFFF"/>
                </a:highlight>
                <a:cs typeface="Calibri"/>
              </a:rPr>
              <a:t>Town Consumption Estimates, based on the amount of water leaving the treatment plant daily is shown in </a:t>
            </a:r>
            <a:r>
              <a:rPr lang="en-US" sz="1400" dirty="0">
                <a:solidFill>
                  <a:srgbClr val="C79DAF"/>
                </a:solidFill>
                <a:highlight>
                  <a:srgbClr val="FFFFFF"/>
                </a:highlight>
                <a:cs typeface="Calibri"/>
              </a:rPr>
              <a:t>PINK LINE.</a:t>
            </a:r>
            <a:endParaRPr lang="en-US" sz="1400" dirty="0">
              <a:solidFill>
                <a:srgbClr val="C79DAF"/>
              </a:solidFill>
              <a:highlight>
                <a:srgbClr val="FFFFFF"/>
              </a:highlight>
              <a:ea typeface="Calibri"/>
              <a:cs typeface="Calibri"/>
            </a:endParaRPr>
          </a:p>
          <a:p>
            <a:pPr marL="0" indent="0">
              <a:lnSpc>
                <a:spcPct val="100000"/>
              </a:lnSpc>
              <a:spcBef>
                <a:spcPts val="300"/>
              </a:spcBef>
              <a:spcAft>
                <a:spcPts val="1400"/>
              </a:spcAft>
              <a:buNone/>
            </a:pPr>
            <a:r>
              <a:rPr lang="en-US" sz="1400" dirty="0">
                <a:solidFill>
                  <a:srgbClr val="00B050"/>
                </a:solidFill>
                <a:highlight>
                  <a:srgbClr val="FFFFFF"/>
                </a:highlight>
                <a:cs typeface="Calibri"/>
              </a:rPr>
              <a:t>GREEN LINE</a:t>
            </a:r>
            <a:r>
              <a:rPr lang="en-US" sz="1400" dirty="0">
                <a:highlight>
                  <a:srgbClr val="FFFFFF"/>
                </a:highlight>
                <a:cs typeface="Calibri"/>
              </a:rPr>
              <a:t> is an extension of </a:t>
            </a:r>
            <a:r>
              <a:rPr lang="en-US" sz="1400" dirty="0">
                <a:solidFill>
                  <a:srgbClr val="C79DAF"/>
                </a:solidFill>
                <a:highlight>
                  <a:srgbClr val="FFFFFF"/>
                </a:highlight>
                <a:cs typeface="Calibri"/>
              </a:rPr>
              <a:t>pink line</a:t>
            </a:r>
            <a:r>
              <a:rPr lang="en-US" sz="1400" dirty="0">
                <a:highlight>
                  <a:srgbClr val="FFFFFF"/>
                </a:highlight>
                <a:cs typeface="Calibri"/>
              </a:rPr>
              <a:t>, which models consumption based on an </a:t>
            </a:r>
            <a:r>
              <a:rPr lang="en-US" sz="1400" u="sng" dirty="0">
                <a:highlight>
                  <a:srgbClr val="FFFFFF"/>
                </a:highlight>
                <a:cs typeface="Calibri"/>
              </a:rPr>
              <a:t>absolute</a:t>
            </a:r>
            <a:r>
              <a:rPr lang="en-US" sz="1400" dirty="0">
                <a:highlight>
                  <a:srgbClr val="FFFFFF"/>
                </a:highlight>
                <a:cs typeface="Calibri"/>
              </a:rPr>
              <a:t> unaccounted for water loss of 437,856 </a:t>
            </a:r>
            <a:r>
              <a:rPr lang="en-US" sz="1400" dirty="0" err="1">
                <a:highlight>
                  <a:srgbClr val="FFFFFF"/>
                </a:highlight>
                <a:cs typeface="Calibri"/>
              </a:rPr>
              <a:t>CuFt</a:t>
            </a:r>
            <a:r>
              <a:rPr lang="en-US" sz="1400" dirty="0">
                <a:highlight>
                  <a:srgbClr val="FFFFFF"/>
                </a:highlight>
                <a:cs typeface="Calibri"/>
              </a:rPr>
              <a:t> (~10% loss)</a:t>
            </a:r>
            <a:endParaRPr lang="en-US" sz="1400" dirty="0">
              <a:highlight>
                <a:srgbClr val="FFFFFF"/>
              </a:highlight>
              <a:ea typeface="Calibri"/>
              <a:cs typeface="Calibri"/>
            </a:endParaRPr>
          </a:p>
          <a:p>
            <a:pPr marL="0" indent="182880">
              <a:lnSpc>
                <a:spcPct val="100000"/>
              </a:lnSpc>
              <a:spcBef>
                <a:spcPts val="300"/>
              </a:spcBef>
              <a:spcAft>
                <a:spcPts val="1400"/>
              </a:spcAft>
            </a:pPr>
            <a:endParaRPr lang="en-US" sz="800" dirty="0">
              <a:solidFill>
                <a:srgbClr val="000000"/>
              </a:solidFill>
              <a:highlight>
                <a:srgbClr val="FFFFFF"/>
              </a:highlight>
              <a:cs typeface="Calibri"/>
            </a:endParaRPr>
          </a:p>
          <a:p>
            <a:pPr marL="0" indent="0">
              <a:lnSpc>
                <a:spcPct val="100000"/>
              </a:lnSpc>
              <a:spcBef>
                <a:spcPts val="300"/>
              </a:spcBef>
              <a:spcAft>
                <a:spcPts val="1400"/>
              </a:spcAft>
              <a:buNone/>
            </a:pPr>
            <a:endParaRPr lang="en-US" sz="800" dirty="0">
              <a:solidFill>
                <a:srgbClr val="000000"/>
              </a:solidFill>
              <a:highlight>
                <a:srgbClr val="FFFFFF"/>
              </a:highlight>
              <a:cs typeface="Calibri"/>
            </a:endParaRPr>
          </a:p>
          <a:p>
            <a:pPr marL="0" indent="0">
              <a:lnSpc>
                <a:spcPct val="100000"/>
              </a:lnSpc>
              <a:spcBef>
                <a:spcPts val="300"/>
              </a:spcBef>
              <a:spcAft>
                <a:spcPts val="1400"/>
              </a:spcAft>
              <a:buNone/>
            </a:pPr>
            <a:endParaRPr lang="en-US" sz="800" dirty="0">
              <a:solidFill>
                <a:srgbClr val="000000"/>
              </a:solidFill>
              <a:highlight>
                <a:srgbClr val="FFFFFF"/>
              </a:highlight>
              <a:cs typeface="Calibri"/>
            </a:endParaRPr>
          </a:p>
          <a:p>
            <a:pPr marL="0" indent="0">
              <a:lnSpc>
                <a:spcPct val="100000"/>
              </a:lnSpc>
              <a:spcBef>
                <a:spcPts val="300"/>
              </a:spcBef>
              <a:spcAft>
                <a:spcPts val="1400"/>
              </a:spcAft>
              <a:buNone/>
            </a:pPr>
            <a:endParaRPr lang="en-US" sz="800" dirty="0">
              <a:solidFill>
                <a:srgbClr val="000000"/>
              </a:solidFill>
              <a:highlight>
                <a:srgbClr val="FFFFFF"/>
              </a:highlight>
              <a:cs typeface="Calibri"/>
            </a:endParaRPr>
          </a:p>
          <a:p>
            <a:pPr marL="0" indent="182880">
              <a:lnSpc>
                <a:spcPct val="100000"/>
              </a:lnSpc>
              <a:spcBef>
                <a:spcPts val="300"/>
              </a:spcBef>
              <a:spcAft>
                <a:spcPts val="1400"/>
              </a:spcAft>
            </a:pPr>
            <a:endParaRPr lang="en-US" sz="1400" dirty="0">
              <a:solidFill>
                <a:srgbClr val="000000"/>
              </a:solidFill>
              <a:highlight>
                <a:srgbClr val="FFFFFF"/>
              </a:highlight>
              <a:cs typeface="Calibri"/>
            </a:endParaRPr>
          </a:p>
          <a:p>
            <a:pPr marL="0" indent="182880">
              <a:lnSpc>
                <a:spcPct val="100000"/>
              </a:lnSpc>
              <a:spcBef>
                <a:spcPts val="300"/>
              </a:spcBef>
              <a:spcAft>
                <a:spcPts val="1400"/>
              </a:spcAft>
            </a:pPr>
            <a:endParaRPr lang="en-US" sz="1800" dirty="0">
              <a:cs typeface="Calibri" panose="020F0502020204030204"/>
            </a:endParaRPr>
          </a:p>
          <a:p>
            <a:endParaRPr lang="en-US" sz="1800" dirty="0">
              <a:highlight>
                <a:srgbClr val="FFFFFF"/>
              </a:highlight>
              <a:cs typeface="Calibri"/>
            </a:endParaRPr>
          </a:p>
          <a:p>
            <a:pPr marL="0" indent="0">
              <a:buNone/>
            </a:pPr>
            <a:endParaRPr lang="en-US" sz="1800" dirty="0">
              <a:highlight>
                <a:srgbClr val="FFFFFF"/>
              </a:highlight>
              <a:cs typeface="Calibri"/>
            </a:endParaRPr>
          </a:p>
          <a:p>
            <a:pPr marL="0" indent="0">
              <a:buNone/>
            </a:pPr>
            <a:endParaRPr lang="en-US" sz="1800" dirty="0">
              <a:highlight>
                <a:srgbClr val="FFFFFF"/>
              </a:highlight>
              <a:cs typeface="Calibri"/>
            </a:endParaRPr>
          </a:p>
        </p:txBody>
      </p:sp>
      <p:pic>
        <p:nvPicPr>
          <p:cNvPr id="1025" name="Picture 1">
            <a:extLst>
              <a:ext uri="{FF2B5EF4-FFF2-40B4-BE49-F238E27FC236}">
                <a16:creationId xmlns:a16="http://schemas.microsoft.com/office/drawing/2014/main" id="{DBAB6792-B61F-3C1B-6786-7F3ECFF71E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30989"/>
            <a:ext cx="7387389" cy="4996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206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D988B-4735-065C-C6E2-CB490F93EC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71C626-E493-6B08-1CAD-8E9837778F58}"/>
              </a:ext>
            </a:extLst>
          </p:cNvPr>
          <p:cNvSpPr>
            <a:spLocks noGrp="1"/>
          </p:cNvSpPr>
          <p:nvPr>
            <p:ph type="title"/>
          </p:nvPr>
        </p:nvSpPr>
        <p:spPr>
          <a:xfrm>
            <a:off x="4277097" y="272509"/>
            <a:ext cx="3954670" cy="484736"/>
          </a:xfrm>
        </p:spPr>
        <p:txBody>
          <a:bodyPr>
            <a:normAutofit fontScale="90000"/>
          </a:bodyPr>
          <a:lstStyle/>
          <a:p>
            <a:br>
              <a:rPr lang="en-US" sz="2800"/>
            </a:br>
            <a:r>
              <a:rPr lang="en-US" sz="2400"/>
              <a:t>Upper impoundment was filled with rocks</a:t>
            </a:r>
            <a:br>
              <a:rPr lang="en-US" sz="2800"/>
            </a:br>
            <a:endParaRPr lang="en-US" sz="2800">
              <a:ea typeface="Calibri Light"/>
              <a:cs typeface="Calibri Light"/>
            </a:endParaRPr>
          </a:p>
        </p:txBody>
      </p:sp>
      <p:sp>
        <p:nvSpPr>
          <p:cNvPr id="9" name="TextBox 8">
            <a:extLst>
              <a:ext uri="{FF2B5EF4-FFF2-40B4-BE49-F238E27FC236}">
                <a16:creationId xmlns:a16="http://schemas.microsoft.com/office/drawing/2014/main" id="{2BC9EC66-0C02-008B-F4E8-74BBFD8EE8F3}"/>
              </a:ext>
            </a:extLst>
          </p:cNvPr>
          <p:cNvSpPr txBox="1"/>
          <p:nvPr/>
        </p:nvSpPr>
        <p:spPr>
          <a:xfrm>
            <a:off x="448484" y="272509"/>
            <a:ext cx="3864508" cy="1754326"/>
          </a:xfrm>
          <a:prstGeom prst="rect">
            <a:avLst/>
          </a:prstGeom>
          <a:noFill/>
        </p:spPr>
        <p:txBody>
          <a:bodyPr wrap="square" lIns="91440" tIns="45720" rIns="91440" bIns="45720" anchor="t">
            <a:spAutoFit/>
          </a:bodyPr>
          <a:lstStyle/>
          <a:p>
            <a:r>
              <a:rPr lang="en-US" sz="3600"/>
              <a:t>Reminder of what the Arroyo Hondo looked like in May</a:t>
            </a:r>
          </a:p>
        </p:txBody>
      </p:sp>
      <p:sp>
        <p:nvSpPr>
          <p:cNvPr id="8" name="Title 1">
            <a:extLst>
              <a:ext uri="{FF2B5EF4-FFF2-40B4-BE49-F238E27FC236}">
                <a16:creationId xmlns:a16="http://schemas.microsoft.com/office/drawing/2014/main" id="{687567A8-3577-1D6D-300F-D851EFFE49F1}"/>
              </a:ext>
            </a:extLst>
          </p:cNvPr>
          <p:cNvSpPr txBox="1">
            <a:spLocks/>
          </p:cNvSpPr>
          <p:nvPr/>
        </p:nvSpPr>
        <p:spPr>
          <a:xfrm>
            <a:off x="8598285" y="0"/>
            <a:ext cx="2804434" cy="9085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400"/>
            </a:br>
            <a:r>
              <a:rPr lang="en-US" sz="2400"/>
              <a:t>Lower impoundment was spilling</a:t>
            </a:r>
            <a:br>
              <a:rPr lang="en-US" sz="2400"/>
            </a:br>
            <a:endParaRPr lang="en-US" sz="2400">
              <a:ea typeface="Calibri Light"/>
              <a:cs typeface="Calibri Light"/>
            </a:endParaRPr>
          </a:p>
        </p:txBody>
      </p:sp>
      <p:sp>
        <p:nvSpPr>
          <p:cNvPr id="11" name="Title 1">
            <a:extLst>
              <a:ext uri="{FF2B5EF4-FFF2-40B4-BE49-F238E27FC236}">
                <a16:creationId xmlns:a16="http://schemas.microsoft.com/office/drawing/2014/main" id="{DCDA887B-C6CC-5AB8-DB42-2BB3D718E243}"/>
              </a:ext>
            </a:extLst>
          </p:cNvPr>
          <p:cNvSpPr txBox="1">
            <a:spLocks/>
          </p:cNvSpPr>
          <p:nvPr/>
        </p:nvSpPr>
        <p:spPr>
          <a:xfrm>
            <a:off x="579013" y="3111172"/>
            <a:ext cx="3603450" cy="484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400"/>
            </a:br>
            <a:r>
              <a:rPr lang="en-US" sz="2400"/>
              <a:t>We were drawing from the lower impoundment.</a:t>
            </a:r>
            <a:br>
              <a:rPr lang="en-US" sz="2400"/>
            </a:br>
            <a:endParaRPr lang="en-US" sz="2400">
              <a:ea typeface="Calibri Light"/>
              <a:cs typeface="Calibri Light"/>
            </a:endParaRPr>
          </a:p>
        </p:txBody>
      </p:sp>
      <p:pic>
        <p:nvPicPr>
          <p:cNvPr id="3" name="MicrosoftTeams-video (18)">
            <a:hlinkClick r:id="" action="ppaction://media"/>
            <a:extLst>
              <a:ext uri="{FF2B5EF4-FFF2-40B4-BE49-F238E27FC236}">
                <a16:creationId xmlns:a16="http://schemas.microsoft.com/office/drawing/2014/main" id="{A114C6F3-DA69-DF53-9910-CAD3BB84E50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598285" y="757245"/>
            <a:ext cx="3094038" cy="5486400"/>
          </a:xfrm>
          <a:prstGeom prst="rect">
            <a:avLst/>
          </a:prstGeom>
        </p:spPr>
      </p:pic>
      <p:pic>
        <p:nvPicPr>
          <p:cNvPr id="6" name="MicrosoftTeams-video (19)">
            <a:hlinkClick r:id="" action="ppaction://media"/>
            <a:extLst>
              <a:ext uri="{FF2B5EF4-FFF2-40B4-BE49-F238E27FC236}">
                <a16:creationId xmlns:a16="http://schemas.microsoft.com/office/drawing/2014/main" id="{92D96E5E-F834-5842-F4DF-E72582EF785D}"/>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548981" y="768372"/>
            <a:ext cx="3094038" cy="5500512"/>
          </a:xfrm>
          <a:prstGeom prst="rect">
            <a:avLst/>
          </a:prstGeom>
        </p:spPr>
      </p:pic>
      <p:sp>
        <p:nvSpPr>
          <p:cNvPr id="7" name="TextBox 6">
            <a:extLst>
              <a:ext uri="{FF2B5EF4-FFF2-40B4-BE49-F238E27FC236}">
                <a16:creationId xmlns:a16="http://schemas.microsoft.com/office/drawing/2014/main" id="{5F7209A1-AA0E-D4D0-5C3D-DD0A3CD4429C}"/>
              </a:ext>
            </a:extLst>
          </p:cNvPr>
          <p:cNvSpPr txBox="1"/>
          <p:nvPr/>
        </p:nvSpPr>
        <p:spPr>
          <a:xfrm>
            <a:off x="7167739" y="640819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Calibri Light"/>
              </a:rPr>
              <a:t>on 5/21/2025</a:t>
            </a:r>
            <a:endParaRPr lang="en-US"/>
          </a:p>
        </p:txBody>
      </p:sp>
    </p:spTree>
    <p:extLst>
      <p:ext uri="{BB962C8B-B14F-4D97-AF65-F5344CB8AC3E}">
        <p14:creationId xmlns:p14="http://schemas.microsoft.com/office/powerpoint/2010/main" val="59242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8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video>
              <p:cMediaNode vol="80000">
                <p:cTn id="21" fill="hold" display="0">
                  <p:stCondLst>
                    <p:cond delay="indefinite"/>
                  </p:stCondLst>
                </p:cTn>
                <p:tgtEl>
                  <p:spTgt spid="3"/>
                </p:tgtEl>
              </p:cMediaNode>
            </p:video>
            <p:video>
              <p:cMediaNode vol="80000">
                <p:cTn id="22"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4AFC9-9E86-8C00-6E51-AD15E24F4C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1DD59D-AC13-A957-7FBE-3169864749D3}"/>
              </a:ext>
            </a:extLst>
          </p:cNvPr>
          <p:cNvSpPr>
            <a:spLocks noGrp="1"/>
          </p:cNvSpPr>
          <p:nvPr>
            <p:ph type="title"/>
          </p:nvPr>
        </p:nvSpPr>
        <p:spPr>
          <a:xfrm>
            <a:off x="4277097" y="272509"/>
            <a:ext cx="3954670" cy="484736"/>
          </a:xfrm>
        </p:spPr>
        <p:txBody>
          <a:bodyPr>
            <a:normAutofit fontScale="90000"/>
          </a:bodyPr>
          <a:lstStyle/>
          <a:p>
            <a:br>
              <a:rPr lang="en-US" sz="2800"/>
            </a:br>
            <a:r>
              <a:rPr lang="en-US" sz="2400"/>
              <a:t>Upper impoundment: still filled!</a:t>
            </a:r>
            <a:br>
              <a:rPr lang="en-US" sz="2800"/>
            </a:br>
            <a:endParaRPr lang="en-US" sz="2800">
              <a:ea typeface="Calibri Light"/>
              <a:cs typeface="Calibri Light"/>
            </a:endParaRPr>
          </a:p>
        </p:txBody>
      </p:sp>
      <p:sp>
        <p:nvSpPr>
          <p:cNvPr id="9" name="TextBox 8">
            <a:extLst>
              <a:ext uri="{FF2B5EF4-FFF2-40B4-BE49-F238E27FC236}">
                <a16:creationId xmlns:a16="http://schemas.microsoft.com/office/drawing/2014/main" id="{BE6BAE54-7B27-2E6C-9FA2-E99E750D3A85}"/>
              </a:ext>
            </a:extLst>
          </p:cNvPr>
          <p:cNvSpPr txBox="1"/>
          <p:nvPr/>
        </p:nvSpPr>
        <p:spPr>
          <a:xfrm>
            <a:off x="250292" y="111195"/>
            <a:ext cx="3864508" cy="1754326"/>
          </a:xfrm>
          <a:prstGeom prst="rect">
            <a:avLst/>
          </a:prstGeom>
          <a:noFill/>
        </p:spPr>
        <p:txBody>
          <a:bodyPr wrap="square" lIns="91440" tIns="45720" rIns="91440" bIns="45720" anchor="t">
            <a:spAutoFit/>
          </a:bodyPr>
          <a:lstStyle/>
          <a:p>
            <a:r>
              <a:rPr lang="en-US" sz="3600"/>
              <a:t>What the Arroyo Hondo looks like today…</a:t>
            </a:r>
          </a:p>
        </p:txBody>
      </p:sp>
      <p:sp>
        <p:nvSpPr>
          <p:cNvPr id="10" name="TextBox 9">
            <a:extLst>
              <a:ext uri="{FF2B5EF4-FFF2-40B4-BE49-F238E27FC236}">
                <a16:creationId xmlns:a16="http://schemas.microsoft.com/office/drawing/2014/main" id="{79214BD7-46B1-1397-5189-01B27B9B8A58}"/>
              </a:ext>
            </a:extLst>
          </p:cNvPr>
          <p:cNvSpPr txBox="1"/>
          <p:nvPr/>
        </p:nvSpPr>
        <p:spPr>
          <a:xfrm>
            <a:off x="7167739" y="640819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Calibri Light"/>
              </a:rPr>
              <a:t>on 6/18/2025</a:t>
            </a:r>
            <a:endParaRPr lang="en-US"/>
          </a:p>
        </p:txBody>
      </p:sp>
      <p:sp>
        <p:nvSpPr>
          <p:cNvPr id="8" name="Title 1">
            <a:extLst>
              <a:ext uri="{FF2B5EF4-FFF2-40B4-BE49-F238E27FC236}">
                <a16:creationId xmlns:a16="http://schemas.microsoft.com/office/drawing/2014/main" id="{36681339-CB38-F96F-6A56-81429F228397}"/>
              </a:ext>
            </a:extLst>
          </p:cNvPr>
          <p:cNvSpPr txBox="1">
            <a:spLocks/>
          </p:cNvSpPr>
          <p:nvPr/>
        </p:nvSpPr>
        <p:spPr>
          <a:xfrm>
            <a:off x="8394064" y="288940"/>
            <a:ext cx="3140325" cy="484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200"/>
            </a:br>
            <a:r>
              <a:rPr lang="en-US" sz="2200"/>
              <a:t>Lower impoundment: still spilling</a:t>
            </a:r>
            <a:br>
              <a:rPr lang="en-US" sz="2200"/>
            </a:br>
            <a:endParaRPr lang="en-US" sz="2200">
              <a:ea typeface="Calibri Light"/>
              <a:cs typeface="Calibri Light"/>
            </a:endParaRPr>
          </a:p>
        </p:txBody>
      </p:sp>
      <p:sp>
        <p:nvSpPr>
          <p:cNvPr id="11" name="Title 1">
            <a:extLst>
              <a:ext uri="{FF2B5EF4-FFF2-40B4-BE49-F238E27FC236}">
                <a16:creationId xmlns:a16="http://schemas.microsoft.com/office/drawing/2014/main" id="{2361DCBD-9F78-86F2-5D01-6379A4827A9C}"/>
              </a:ext>
            </a:extLst>
          </p:cNvPr>
          <p:cNvSpPr txBox="1">
            <a:spLocks/>
          </p:cNvSpPr>
          <p:nvPr/>
        </p:nvSpPr>
        <p:spPr>
          <a:xfrm>
            <a:off x="380821" y="3023623"/>
            <a:ext cx="3603450" cy="484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400"/>
            </a:br>
            <a:r>
              <a:rPr lang="en-US" sz="2400"/>
              <a:t>We continue to draw from the lower impoundment very efficiently.</a:t>
            </a:r>
          </a:p>
          <a:p>
            <a:endParaRPr lang="en-US" sz="2400"/>
          </a:p>
          <a:p>
            <a:r>
              <a:rPr lang="en-US" sz="2400"/>
              <a:t>We were drawing at our plant max (118 gallons/min) and the lower was still spilling! Yay!</a:t>
            </a:r>
            <a:br>
              <a:rPr lang="en-US" sz="2400"/>
            </a:br>
            <a:endParaRPr lang="en-US" sz="2400">
              <a:ea typeface="Calibri Light"/>
              <a:cs typeface="Calibri Light"/>
            </a:endParaRPr>
          </a:p>
        </p:txBody>
      </p:sp>
      <p:pic>
        <p:nvPicPr>
          <p:cNvPr id="5" name="MicrosoftTeams-video (25)">
            <a:hlinkClick r:id="" action="ppaction://media"/>
            <a:extLst>
              <a:ext uri="{FF2B5EF4-FFF2-40B4-BE49-F238E27FC236}">
                <a16:creationId xmlns:a16="http://schemas.microsoft.com/office/drawing/2014/main" id="{3DAE9900-6AF2-EBAC-9E3E-EF37302D22A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723289" y="921796"/>
            <a:ext cx="3094038" cy="5486400"/>
          </a:xfrm>
          <a:prstGeom prst="rect">
            <a:avLst/>
          </a:prstGeom>
        </p:spPr>
      </p:pic>
      <p:pic>
        <p:nvPicPr>
          <p:cNvPr id="7" name="MicrosoftTeams-video (24)">
            <a:hlinkClick r:id="" action="ppaction://media"/>
            <a:extLst>
              <a:ext uri="{FF2B5EF4-FFF2-40B4-BE49-F238E27FC236}">
                <a16:creationId xmlns:a16="http://schemas.microsoft.com/office/drawing/2014/main" id="{E0E40E5F-A814-23D2-9F57-110C19830A52}"/>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8539339" y="921796"/>
            <a:ext cx="3094038" cy="5486400"/>
          </a:xfrm>
          <a:prstGeom prst="rect">
            <a:avLst/>
          </a:prstGeom>
        </p:spPr>
      </p:pic>
    </p:spTree>
    <p:extLst>
      <p:ext uri="{BB962C8B-B14F-4D97-AF65-F5344CB8AC3E}">
        <p14:creationId xmlns:p14="http://schemas.microsoft.com/office/powerpoint/2010/main" val="25230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7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7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53BEFA7-A2AC-C027-BF7B-108EA8E4C961}"/>
              </a:ext>
            </a:extLst>
          </p:cNvPr>
          <p:cNvSpPr>
            <a:spLocks noGrp="1"/>
          </p:cNvSpPr>
          <p:nvPr>
            <p:ph type="title"/>
          </p:nvPr>
        </p:nvSpPr>
        <p:spPr>
          <a:xfrm>
            <a:off x="191219" y="242917"/>
            <a:ext cx="11310730" cy="1325563"/>
          </a:xfrm>
        </p:spPr>
        <p:txBody>
          <a:bodyPr>
            <a:normAutofit fontScale="90000"/>
          </a:bodyPr>
          <a:lstStyle/>
          <a:p>
            <a:pPr>
              <a:lnSpc>
                <a:spcPct val="100000"/>
              </a:lnSpc>
              <a:spcBef>
                <a:spcPts val="0"/>
              </a:spcBef>
            </a:pPr>
            <a:r>
              <a:rPr lang="en-US">
                <a:ea typeface="Calibri Light"/>
                <a:cs typeface="Calibri Light"/>
              </a:rPr>
              <a:t>Woodrat 2 still spilling at a “Drip Rate” and Woodrat 1 no longer spilling.</a:t>
            </a:r>
          </a:p>
        </p:txBody>
      </p:sp>
      <p:sp>
        <p:nvSpPr>
          <p:cNvPr id="9" name="Title 1">
            <a:extLst>
              <a:ext uri="{FF2B5EF4-FFF2-40B4-BE49-F238E27FC236}">
                <a16:creationId xmlns:a16="http://schemas.microsoft.com/office/drawing/2014/main" id="{2A332357-B7B0-658C-D359-6DF3A7E23774}"/>
              </a:ext>
            </a:extLst>
          </p:cNvPr>
          <p:cNvSpPr txBox="1">
            <a:spLocks/>
          </p:cNvSpPr>
          <p:nvPr/>
        </p:nvSpPr>
        <p:spPr>
          <a:xfrm>
            <a:off x="7299497" y="5776719"/>
            <a:ext cx="3319570" cy="484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400"/>
            </a:br>
            <a:r>
              <a:rPr lang="en-US" sz="1800"/>
              <a:t>Woodrat 1 on 6/18/2025</a:t>
            </a:r>
            <a:br>
              <a:rPr lang="en-US" sz="2400"/>
            </a:br>
            <a:endParaRPr lang="en-US" sz="2400">
              <a:ea typeface="Calibri Light"/>
              <a:cs typeface="Calibri Light"/>
            </a:endParaRPr>
          </a:p>
        </p:txBody>
      </p:sp>
      <p:sp>
        <p:nvSpPr>
          <p:cNvPr id="12" name="Title 1">
            <a:extLst>
              <a:ext uri="{FF2B5EF4-FFF2-40B4-BE49-F238E27FC236}">
                <a16:creationId xmlns:a16="http://schemas.microsoft.com/office/drawing/2014/main" id="{3098BB55-DD53-F732-0F0B-7041C20BC67B}"/>
              </a:ext>
            </a:extLst>
          </p:cNvPr>
          <p:cNvSpPr txBox="1">
            <a:spLocks/>
          </p:cNvSpPr>
          <p:nvPr/>
        </p:nvSpPr>
        <p:spPr>
          <a:xfrm>
            <a:off x="1252946" y="5776720"/>
            <a:ext cx="4149664" cy="484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400"/>
            </a:br>
            <a:r>
              <a:rPr lang="en-US" sz="1800"/>
              <a:t>Woodrat 2 on 6/18/2025</a:t>
            </a:r>
            <a:br>
              <a:rPr lang="en-US" sz="2400"/>
            </a:br>
            <a:endParaRPr lang="en-US" sz="2400">
              <a:ea typeface="Calibri Light"/>
              <a:cs typeface="Calibri Light"/>
            </a:endParaRPr>
          </a:p>
        </p:txBody>
      </p:sp>
      <p:pic>
        <p:nvPicPr>
          <p:cNvPr id="7" name="Picture 6" descr="A pond in a field&#10;&#10;AI-generated content may be incorrect.">
            <a:extLst>
              <a:ext uri="{FF2B5EF4-FFF2-40B4-BE49-F238E27FC236}">
                <a16:creationId xmlns:a16="http://schemas.microsoft.com/office/drawing/2014/main" id="{6AA78CF2-249E-FA9C-1C90-324E8E94B4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179" y="2057827"/>
            <a:ext cx="4572000" cy="3429000"/>
          </a:xfrm>
          <a:prstGeom prst="rect">
            <a:avLst/>
          </a:prstGeom>
        </p:spPr>
      </p:pic>
      <p:pic>
        <p:nvPicPr>
          <p:cNvPr id="4" name="Picture 3" descr="A pond surrounded by trees&#10;&#10;AI-generated content may be incorrect.">
            <a:extLst>
              <a:ext uri="{FF2B5EF4-FFF2-40B4-BE49-F238E27FC236}">
                <a16:creationId xmlns:a16="http://schemas.microsoft.com/office/drawing/2014/main" id="{9C88A4E3-6E1F-2A7A-919F-73932A47A7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0552" y="1718509"/>
            <a:ext cx="5341550" cy="4006163"/>
          </a:xfrm>
          <a:prstGeom prst="rect">
            <a:avLst/>
          </a:prstGeom>
        </p:spPr>
      </p:pic>
    </p:spTree>
    <p:extLst>
      <p:ext uri="{BB962C8B-B14F-4D97-AF65-F5344CB8AC3E}">
        <p14:creationId xmlns:p14="http://schemas.microsoft.com/office/powerpoint/2010/main" val="27183664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dc5816c-04da-47a8-aa4a-4a5f264daead">
      <Terms xmlns="http://schemas.microsoft.com/office/infopath/2007/PartnerControls"/>
    </lcf76f155ced4ddcb4097134ff3c332f>
    <TaxCatchAll xmlns="03266324-5900-4272-81a2-bc6b2ed1a56e" xsi:nil="true"/>
    <BriefDescription xmlns="2dc5816c-04da-47a8-aa4a-4a5f264daead" xsi:nil="true"/>
    <TransferRequestofCounty xmlns="2dc5816c-04da-47a8-aa4a-4a5f264daead" xsi:nil="true"/>
    <DateImported xmlns="2dc5816c-04da-47a8-aa4a-4a5f264daea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0395EB882C4F45BD6C8AC9403C487F" ma:contentTypeVersion="20" ma:contentTypeDescription="Create a new document." ma:contentTypeScope="" ma:versionID="e490e27c670b4214ddb42b1eb1fab478">
  <xsd:schema xmlns:xsd="http://www.w3.org/2001/XMLSchema" xmlns:xs="http://www.w3.org/2001/XMLSchema" xmlns:p="http://schemas.microsoft.com/office/2006/metadata/properties" xmlns:ns2="2dc5816c-04da-47a8-aa4a-4a5f264daead" xmlns:ns3="03266324-5900-4272-81a2-bc6b2ed1a56e" targetNamespace="http://schemas.microsoft.com/office/2006/metadata/properties" ma:root="true" ma:fieldsID="e877d1f1b1af497745b53ca8273c88e3" ns2:_="" ns3:_="">
    <xsd:import namespace="2dc5816c-04da-47a8-aa4a-4a5f264daead"/>
    <xsd:import namespace="03266324-5900-4272-81a2-bc6b2ed1a56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3:SharedWithUsers" minOccurs="0"/>
                <xsd:element ref="ns3:SharedWithDetails" minOccurs="0"/>
                <xsd:element ref="ns2:BriefDescriptio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TransferRequestofCounty" minOccurs="0"/>
                <xsd:element ref="ns2:DateImport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c5816c-04da-47a8-aa4a-4a5f264dae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BriefDescription" ma:index="16" nillable="true" ma:displayName="Brief Description" ma:format="Dropdown" ma:internalName="BriefDescription">
      <xsd:simpleType>
        <xsd:restriction base="dms:Text">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e90a111-7f7d-49fb-b9a9-dca1848af192"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TransferRequestofCounty" ma:index="24" nillable="true" ma:displayName="TransferRequestofCounty" ma:format="Dropdown" ma:internalName="TransferRequestofCounty">
      <xsd:simpleType>
        <xsd:restriction base="dms:Choice">
          <xsd:enumeration value="Choice 1"/>
          <xsd:enumeration value="Choice 2"/>
          <xsd:enumeration value="Choice 3"/>
        </xsd:restriction>
      </xsd:simpleType>
    </xsd:element>
    <xsd:element name="DateImported" ma:index="25" nillable="true" ma:displayName="Date Imported" ma:format="DateOnly" ma:internalName="DateImported">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3266324-5900-4272-81a2-bc6b2ed1a56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de6945be-ec75-4562-9e72-0fb82c620db5}" ma:internalName="TaxCatchAll" ma:showField="CatchAllData" ma:web="03266324-5900-4272-81a2-bc6b2ed1a5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E31F01-8059-449D-8E78-A9409DD191B2}">
  <ds:schemaRefs>
    <ds:schemaRef ds:uri="http://schemas.microsoft.com/sharepoint/v3/contenttype/forms"/>
  </ds:schemaRefs>
</ds:datastoreItem>
</file>

<file path=customXml/itemProps2.xml><?xml version="1.0" encoding="utf-8"?>
<ds:datastoreItem xmlns:ds="http://schemas.openxmlformats.org/officeDocument/2006/customXml" ds:itemID="{E5F4A811-9CE1-4686-B480-82D161E407AD}">
  <ds:schemaRefs>
    <ds:schemaRef ds:uri="03266324-5900-4272-81a2-bc6b2ed1a56e"/>
    <ds:schemaRef ds:uri="2dc5816c-04da-47a8-aa4a-4a5f264daead"/>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7B8C1F2-4961-448B-A8FF-3BE7EBB34701}">
  <ds:schemaRefs>
    <ds:schemaRef ds:uri="03266324-5900-4272-81a2-bc6b2ed1a56e"/>
    <ds:schemaRef ds:uri="2dc5816c-04da-47a8-aa4a-4a5f264dae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21</Slides>
  <Notes>2</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General Manager’s Update</vt:lpstr>
      <vt:lpstr>Status of BCPUD’s Water Supply</vt:lpstr>
      <vt:lpstr>Summer 2025 Water Usage Trends</vt:lpstr>
      <vt:lpstr>Comparison to past two years</vt:lpstr>
      <vt:lpstr>2025 Water Usage Trends</vt:lpstr>
      <vt:lpstr>Annual Trends Since 2006  Quarterly Water Usage through June 2025</vt:lpstr>
      <vt:lpstr> Upper impoundment was filled with rocks </vt:lpstr>
      <vt:lpstr> Upper impoundment: still filled! </vt:lpstr>
      <vt:lpstr>Woodrat 2 still spilling at a “Drip Rate” and Woodrat 1 no longer spilling.</vt:lpstr>
      <vt:lpstr>Operations Updates</vt:lpstr>
      <vt:lpstr>Operations Update (1 of 5):                     LEAKS </vt:lpstr>
      <vt:lpstr>Operations Update (2 of 5):                     Aerator on 1B </vt:lpstr>
      <vt:lpstr>PowerPoint Presentation</vt:lpstr>
      <vt:lpstr>Operations Update (4 of 5):                     Well Projects </vt:lpstr>
      <vt:lpstr>PowerPoint Presentation</vt:lpstr>
      <vt:lpstr>PowerPoint Presentation</vt:lpstr>
      <vt:lpstr>Operations Update (5 of 5):                    Tank-Site Pipeline Replacement project </vt:lpstr>
      <vt:lpstr> Miscellaneous Updates</vt:lpstr>
      <vt:lpstr>Miscellaneous Update (1 of 3):                    County Repair of Wharf Road</vt:lpstr>
      <vt:lpstr>Miscellaneous Update (2 of 3): Automated Billing</vt:lpstr>
      <vt:lpstr>Miscellaneous Update (3 of 3):                     Update in our communications to the public regarding encroachment into the right of way and directing public to not install mailboxes in the ROW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Modifications to BCPUD’s Regular Board Meetings</dc:title>
  <dc:creator>Georgia Woods</dc:creator>
  <cp:revision>7</cp:revision>
  <dcterms:created xsi:type="dcterms:W3CDTF">2024-05-04T23:10:11Z</dcterms:created>
  <dcterms:modified xsi:type="dcterms:W3CDTF">2025-07-15T16:54:05Z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0x0101007D0395EB882C4F45BD6C8AC9403C487F</vt:lpwstr>
  </property>
  <property fmtid="{D5CDD505-2E9C-101B-9397-08002B2CF9AE}" pid="3" name="MediaServiceImageTags">
    <vt:lpwstr/>
  </property>
</Properties>
</file>