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90" r:id="rId6"/>
    <p:sldId id="425" r:id="rId7"/>
    <p:sldId id="426" r:id="rId8"/>
    <p:sldId id="427" r:id="rId9"/>
    <p:sldId id="303" r:id="rId10"/>
    <p:sldId id="304" r:id="rId11"/>
    <p:sldId id="415" r:id="rId12"/>
    <p:sldId id="374" r:id="rId13"/>
    <p:sldId id="340" r:id="rId14"/>
    <p:sldId id="428" r:id="rId15"/>
    <p:sldId id="429" r:id="rId16"/>
    <p:sldId id="297" r:id="rId17"/>
    <p:sldId id="404" r:id="rId18"/>
    <p:sldId id="430" r:id="rId19"/>
    <p:sldId id="418" r:id="rId20"/>
    <p:sldId id="431" r:id="rId21"/>
    <p:sldId id="401" r:id="rId22"/>
    <p:sldId id="368" r:id="rId23"/>
    <p:sldId id="370" r:id="rId24"/>
    <p:sldId id="434" r:id="rId25"/>
    <p:sldId id="424" r:id="rId26"/>
    <p:sldId id="432" r:id="rId27"/>
    <p:sldId id="433" r:id="rId28"/>
    <p:sldId id="3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5EA105-F224-915D-DD6C-D43762455A39}" name="Stew Oakander" initials="" userId="S::soakander@bcpud.org::dd460f18-78e1-47e4-beed-cc728a7acdf6" providerId="AD"/>
  <p188:author id="{22FBC15C-7CF2-BC79-3851-76C0C108D3EA}" name="Georgia Woods" initials="GW" userId="S::gwoods@bcpud.org::bcc7f6b7-668c-4aed-81dc-63f139499348" providerId="AD"/>
  <p188:author id="{7CF7BA83-FF59-19F8-C46C-B24C0DC31CC6}" name="Annie Laufman" initials="AL" userId="S::alaufman@bcpud.org::5beb05c5-9a05-40ff-b21c-40eeb59d717c" providerId="AD"/>
  <p188:author id="{E971E087-AE19-0C94-46BB-06144D549881}" name="Belle Wood" initials="" userId="S::bwood@bcpud.org::f4796d31-7ca2-43ba-950f-299e024eca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50F"/>
    <a:srgbClr val="23FFFD"/>
    <a:srgbClr val="1FE4E9"/>
    <a:srgbClr val="EB3FC5"/>
    <a:srgbClr val="C79DAF"/>
    <a:srgbClr val="D4B0BF"/>
    <a:srgbClr val="FFB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EA672-EA65-49BE-CD81-1DD37EF04909}" v="87" dt="2026-01-22T00:00:15.398"/>
    <p1510:client id="{3DC7D023-D5D3-6037-F65E-72AE936C58D1}" v="1707" dt="2026-01-21T23:17:26.249"/>
    <p1510:client id="{D9124A23-B1D9-2FF9-717E-25890BCEE1F0}" v="170" dt="2026-01-21T23:42:28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_1A9_62BF9E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_1AA_7D5C510F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Avg Production/Consumption per Connection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Sheet1!$A$2:$A$4</c:f>
              <c:numCache>
                <c:formatCode>d\-mmm</c:formatCode>
                <c:ptCount val="3"/>
                <c:pt idx="0">
                  <c:v>45931</c:v>
                </c:pt>
                <c:pt idx="1">
                  <c:v>45962</c:v>
                </c:pt>
                <c:pt idx="2">
                  <c:v>45992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138</c:v>
                </c:pt>
                <c:pt idx="1">
                  <c:v>129</c:v>
                </c:pt>
                <c:pt idx="2">
                  <c:v>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79-425D-B2E7-25DEEA12BD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Sheet1!$A$2:$A$4</c:f>
              <c:numCache>
                <c:formatCode>d\-mmm</c:formatCode>
                <c:ptCount val="3"/>
                <c:pt idx="0">
                  <c:v>45931</c:v>
                </c:pt>
                <c:pt idx="1">
                  <c:v>45962</c:v>
                </c:pt>
                <c:pt idx="2">
                  <c:v>45992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139</c:v>
                </c:pt>
                <c:pt idx="1">
                  <c:v>124</c:v>
                </c:pt>
                <c:pt idx="2">
                  <c:v>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79-425D-B2E7-25DEEA12B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4435423"/>
        <c:axId val="1354435903"/>
      </c:lineChart>
      <c:dateAx>
        <c:axId val="1354435423"/>
        <c:scaling>
          <c:orientation val="minMax"/>
        </c:scaling>
        <c:delete val="0"/>
        <c:axPos val="b"/>
        <c:numFmt formatCode="m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903"/>
        <c:crosses val="autoZero"/>
        <c:auto val="0"/>
        <c:lblOffset val="100"/>
        <c:baseTimeUnit val="months"/>
      </c:dateAx>
      <c:valAx>
        <c:axId val="1354435903"/>
        <c:scaling>
          <c:orientation val="minMax"/>
          <c:max val="1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Gallons per day (GPD)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Consumption per Connection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15749169407955"/>
          <c:y val="0.12644285371843614"/>
          <c:w val="0.88031115317818309"/>
          <c:h val="0.836057243588040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mmm\-yy</c:formatCode>
                <c:ptCount val="3"/>
                <c:pt idx="0" formatCode="[$-409]mmm\-yy;@">
                  <c:v>45047</c:v>
                </c:pt>
                <c:pt idx="1">
                  <c:v>45413</c:v>
                </c:pt>
                <c:pt idx="2">
                  <c:v>45778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102</c:v>
                </c:pt>
                <c:pt idx="1">
                  <c:v>117</c:v>
                </c:pt>
                <c:pt idx="2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AF-4876-9E3C-01C2D6ABF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45103"/>
        <c:axId val="4243183"/>
      </c:barChart>
      <c:dateAx>
        <c:axId val="4245103"/>
        <c:scaling>
          <c:orientation val="minMax"/>
          <c:max val="45778"/>
          <c:min val="45047"/>
        </c:scaling>
        <c:delete val="1"/>
        <c:axPos val="b"/>
        <c:numFmt formatCode="[$-409]mmm\-yy;@" sourceLinked="1"/>
        <c:majorTickMark val="none"/>
        <c:minorTickMark val="none"/>
        <c:tickLblPos val="nextTo"/>
        <c:crossAx val="4243183"/>
        <c:crosses val="autoZero"/>
        <c:auto val="1"/>
        <c:lblOffset val="100"/>
        <c:baseTimeUnit val="years"/>
      </c:dateAx>
      <c:valAx>
        <c:axId val="424318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Gallons</a:t>
                </a:r>
                <a:r>
                  <a:rPr lang="en-US" baseline="0"/>
                  <a:t> per day (GPD)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5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69588-67C5-49BC-A1C7-0D80423C092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E081-0817-4D30-9C60-B960B81F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0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DFBFE-5721-2960-234B-8957D4F59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6B82D-16F6-121D-1179-513F24A26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5ED867-1E3C-81EE-7CBD-E6D2DC429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6B79B-C845-FD6C-91EA-00EB939E7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64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98B13-7EA6-8E62-A235-564CDCDA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BE47E-95FF-88F8-C283-4DB9D79BA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77867-CC92-5257-26E9-358FBD213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A2542-81ED-6EFC-E6C5-32D275D95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7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26E03-69D5-E9C5-AAED-89BA39E6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C192E-9553-AF7B-3360-420020A92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D4045-9C1B-A177-BE3D-1FD17B909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2FAAC-509C-A84A-98E9-1586EAAC6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22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85657-0B9B-296A-FE1E-9DE2FBE17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9FC540-1287-2926-B865-4403EC326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3DAB8-D984-9D1A-3CB3-B6A64C59F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94916-6622-8ABC-6FE3-DB99926FE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1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59A55-03D2-FBA5-3A29-8053FCFE0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6C88F1-FEA6-CE79-5DB2-6B30AECC3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9AEE6-9931-2159-EECA-0B34F0F69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AF2F2-DABB-9C1B-B21D-806A248B0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6E80-3803-A1D1-5D62-0BC113345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7A69D-6B48-45FF-F4BF-549C262A7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9A702-ECA9-DA8A-C14F-F3D71F40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8B9C-B0F8-4185-34B2-A8FA1AD6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5EA74-157B-E722-EE18-59B78A8A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5FD6-28A0-19E0-DC36-50057CD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20D37-6851-022F-2D99-A057E4F49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9192-0A07-FAEB-A772-F7DFFAF4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85D3-8EB8-0237-CC13-E1D666F8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D1430-B61D-8735-E842-51AEF470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005DD-CAC8-8D03-B282-7E6807A18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B86E7-27C0-E398-C7A2-0FB750EDA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74EC5-D515-A09B-6EFA-4FFC8321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A0505-80D0-EA77-05EA-E99BBC8D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6C1E-ED65-B146-70BA-61E5477B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7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B688-0879-8869-A307-732986ED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AAB29-4EFC-FB17-82E9-74732A520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2B4C-CECE-60AD-F740-06E20BC4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0EAF7-E34F-463C-DD81-DA76DD50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C3A86-B848-CBAF-761A-7A877E5A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A357-6048-D5F8-3E91-7908F52F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E0700-0A16-6401-88E4-F189A936E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AAE9-AFAF-243E-B67F-765FE7CA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9CBDA-6603-5599-1FC6-D59D0E28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D174F-54E2-9F05-E8D0-E5A18052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06D2-5F87-90F7-7573-6C877907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2364-CE67-7CB7-CD2F-4A2405869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918BE-A9D4-03C7-9831-575B694A4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927C3-9954-ECBB-9706-196A974D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FD5F3-0DB3-A8C1-7EFA-65A9E62D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E8FFD-7AAD-46F9-4C52-553E2DF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8742F-F419-1F31-43AD-859E6A88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BB681-83A4-0EB4-F1EE-D18EF1CB5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4D143-403B-00D3-69B8-5E992F15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7C3A1-3BBD-C55C-3AC3-F0449EAA2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9D942-BECB-A32E-C978-22E614ED1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D85D1-1655-7309-48D6-FC2675C7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59C0C-074D-2B8F-7C74-923FA56A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B5074-3966-764E-9736-6FC4A9CA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E5EC-48C8-1748-EAC6-94D09C0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82AB1-FFF1-C208-C51C-6A19A477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148CA-34E8-5B4F-D18B-CC033402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999B2-03F3-E28B-603B-DFA60C7A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67E4F-34F5-DD00-890F-9ED1256E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01D99-D03E-F714-C213-521613B1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E231-7685-4A11-0028-BF4C9C9A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6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9516-C860-E2DA-01E9-0D2DBAF6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383C-1040-818C-3D40-48F63EF4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0E5A7-9BE6-DB81-9B7E-F0ECC7556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9ECD3-681B-1E32-EE5C-85A8E9A4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97703-D6F9-3334-F455-71633A7C8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AF54D-68D7-5B5E-3700-1AEAB2D7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2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EA0F-B34D-EE02-FE22-A5237926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4A45A-DB75-F90C-3AF2-F7C935D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C550D-3958-D1B4-A858-64B69F67C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5660F-5D6A-54CE-C213-566A3BC0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3943E-E5BE-33B0-B3F3-1BC0856A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69AF-C33E-3954-D248-40962C3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EC481-F3E0-E21A-C727-B561ADCC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9A9ED-CA84-85EC-8101-18C751A58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89EB-C2F3-E982-FBCC-7BFEE565D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0A8A0-D835-4D1F-B15C-3C9F551E1E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5BAF2-D528-A12C-03A5-2881AEAF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A7D1-1F21-BB2B-B31E-8DD217DD6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communities.org/Bolina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cpud.org/mobile-equipment-for-sale/" TargetMode="Externa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bcpud.org/bcpud-water-supply-update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7DAC-3E73-5CC2-345F-D9113B15B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Item 12.</a:t>
            </a:r>
            <a:r>
              <a:rPr lang="en-US"/>
              <a:t> General Manager’s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BDE92-AC21-4F8A-95AB-44EF1A9FE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January 21, 2026</a:t>
            </a:r>
          </a:p>
          <a:p>
            <a:r>
              <a:rPr lang="en-US"/>
              <a:t>Regular Board Meeting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Presented by Georgia Woods</a:t>
            </a:r>
            <a:endParaRPr lang="en-US">
              <a:ea typeface="Calibri"/>
              <a:cs typeface="Calibri"/>
            </a:endParaRPr>
          </a:p>
          <a:p>
            <a:endParaRPr lang="en-US" b="1">
              <a:solidFill>
                <a:srgbClr val="EB3FC5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710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3BEFA7-A2AC-C027-BF7B-108EA8E4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9" y="242917"/>
            <a:ext cx="1131073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>
                <a:ea typeface="Calibri Light"/>
                <a:cs typeface="Calibri Light"/>
              </a:rPr>
              <a:t>Woodrat 1 and Woodrat 2 are not spilling…azolla exploded…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332357-B7B0-658C-D359-6DF3A7E23774}"/>
              </a:ext>
            </a:extLst>
          </p:cNvPr>
          <p:cNvSpPr txBox="1">
            <a:spLocks/>
          </p:cNvSpPr>
          <p:nvPr/>
        </p:nvSpPr>
        <p:spPr>
          <a:xfrm>
            <a:off x="7822012" y="5776686"/>
            <a:ext cx="3319570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/>
            </a:br>
            <a:r>
              <a:rPr lang="en-US" sz="1800"/>
              <a:t>Woodrat 2 on 1/21/2026</a:t>
            </a:r>
            <a:br>
              <a:rPr lang="en-US" sz="240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98BB55-DD53-F732-0F0B-7041C20BC67B}"/>
              </a:ext>
            </a:extLst>
          </p:cNvPr>
          <p:cNvSpPr txBox="1">
            <a:spLocks/>
          </p:cNvSpPr>
          <p:nvPr/>
        </p:nvSpPr>
        <p:spPr>
          <a:xfrm>
            <a:off x="1398761" y="5776686"/>
            <a:ext cx="4149664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/>
            </a:br>
            <a:r>
              <a:rPr lang="en-US" sz="1800"/>
              <a:t>Woodrat 1 on 1/21/2026 </a:t>
            </a:r>
            <a:br>
              <a:rPr lang="en-US" sz="2400"/>
            </a:br>
            <a:endParaRPr lang="en-US" sz="2400">
              <a:ea typeface="Calibri Light"/>
              <a:cs typeface="Calibri Light"/>
            </a:endParaRPr>
          </a:p>
        </p:txBody>
      </p:sp>
      <p:pic>
        <p:nvPicPr>
          <p:cNvPr id="2" name="Picture 1" descr="A aerial view of a green field with a pond and trees&#10;&#10;AI-generated content may be incorrect.">
            <a:extLst>
              <a:ext uri="{FF2B5EF4-FFF2-40B4-BE49-F238E27FC236}">
                <a16:creationId xmlns:a16="http://schemas.microsoft.com/office/drawing/2014/main" id="{4198DC1A-C8E4-59DA-CF93-CC2B32622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8" y="1712148"/>
            <a:ext cx="5164668" cy="3857038"/>
          </a:xfrm>
          <a:prstGeom prst="rect">
            <a:avLst/>
          </a:prstGeom>
        </p:spPr>
      </p:pic>
      <p:pic>
        <p:nvPicPr>
          <p:cNvPr id="5" name="Picture 4" descr="A pond in a field&#10;&#10;AI-generated content may be incorrect.">
            <a:extLst>
              <a:ext uri="{FF2B5EF4-FFF2-40B4-BE49-F238E27FC236}">
                <a16:creationId xmlns:a16="http://schemas.microsoft.com/office/drawing/2014/main" id="{286757EF-2A2C-3FFC-7389-8823D9D9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59" y="1714500"/>
            <a:ext cx="5164667" cy="38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6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5908-2F80-4F1F-2EBB-9BC4085FA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7970-E319-B6B1-ED27-566ADE3E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Meetings Attended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9AC6-4A1A-751E-FAB1-F4B65C50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5B520-D7EF-9C34-F9F9-96E175CB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26" y="14056"/>
            <a:ext cx="10575621" cy="1944735"/>
          </a:xfrm>
        </p:spPr>
        <p:txBody>
          <a:bodyPr>
            <a:normAutofit/>
          </a:bodyPr>
          <a:lstStyle/>
          <a:p>
            <a:r>
              <a:rPr lang="en-US" sz="4000" b="1"/>
              <a:t>Meetings Attended (1 of 1): </a:t>
            </a:r>
            <a:br>
              <a:rPr lang="en-US" sz="4000" b="1">
                <a:ea typeface="Calibri Light"/>
                <a:cs typeface="Calibri Light"/>
              </a:rPr>
            </a:br>
            <a:r>
              <a:rPr lang="en-US" sz="4000" b="1"/>
              <a:t>Bolinas' potential for Electrical Independence</a:t>
            </a:r>
            <a:endParaRPr lang="en-US" sz="4000" b="1" i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237E4-EF59-7B37-AD72-8AF124A2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1" y="1718958"/>
            <a:ext cx="4246549" cy="487394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spcAft>
                <a:spcPts val="800"/>
              </a:spcAft>
            </a:pPr>
            <a:r>
              <a:rPr lang="en-US" sz="2400">
                <a:highlight>
                  <a:srgbClr val="FFFFFF"/>
                </a:highlight>
                <a:latin typeface="Aptos"/>
              </a:rPr>
              <a:t>I met with Isabelle Winstead and Bob Krause (Spark Communities) this month. </a:t>
            </a:r>
          </a:p>
          <a:p>
            <a:pPr>
              <a:spcAft>
                <a:spcPts val="800"/>
              </a:spcAft>
            </a:pPr>
            <a:r>
              <a:rPr lang="en-US" sz="2400">
                <a:highlight>
                  <a:srgbClr val="FFFFFF"/>
                </a:highlight>
                <a:latin typeface="Aptos"/>
                <a:ea typeface="+mn-lt"/>
                <a:cs typeface="+mn-lt"/>
              </a:rPr>
              <a:t>This was a continuation of our discussion with Isabelle last fall. </a:t>
            </a:r>
          </a:p>
          <a:p>
            <a:pPr>
              <a:spcAft>
                <a:spcPts val="800"/>
              </a:spcAft>
            </a:pPr>
            <a:r>
              <a:rPr lang="en-US" sz="2400">
                <a:highlight>
                  <a:srgbClr val="FFFFFF"/>
                </a:highlight>
                <a:latin typeface="Aptos"/>
                <a:ea typeface="+mn-lt"/>
                <a:cs typeface="+mn-lt"/>
              </a:rPr>
              <a:t>Here's a review of that meeting—please check it out when you get a chance! </a:t>
            </a:r>
            <a:endParaRPr lang="en-US">
              <a:highlight>
                <a:srgbClr val="FFFFFF"/>
              </a:highlight>
              <a:latin typeface="Aptos"/>
              <a:ea typeface="+mn-lt"/>
              <a:cs typeface="+mn-lt"/>
            </a:endParaRPr>
          </a:p>
          <a:p>
            <a:pPr lvl="1"/>
            <a:r>
              <a:rPr lang="en-US">
                <a:highlight>
                  <a:srgbClr val="FFFFFF"/>
                </a:highlight>
                <a:ea typeface="+mn-lt"/>
                <a:cs typeface="+mn-lt"/>
                <a:hlinkClick r:id="rId3"/>
              </a:rPr>
              <a:t>Meeting Materials</a:t>
            </a:r>
            <a:endParaRPr lang="en-US">
              <a:highlight>
                <a:srgbClr val="FFFFFF"/>
              </a:highlight>
              <a:ea typeface="+mn-lt"/>
              <a:cs typeface="+mn-lt"/>
            </a:endParaRPr>
          </a:p>
          <a:p>
            <a:pPr lvl="1"/>
            <a:endParaRPr lang="en-US">
              <a:highlight>
                <a:srgbClr val="FFFFFF"/>
              </a:highlight>
              <a:latin typeface="Aptos"/>
              <a:ea typeface="+mn-lt"/>
              <a:cs typeface="+mn-lt"/>
            </a:endParaRPr>
          </a:p>
          <a:p>
            <a:pPr lvl="1"/>
            <a:r>
              <a:rPr lang="en-US">
                <a:highlight>
                  <a:srgbClr val="FFFFFF"/>
                </a:highlight>
                <a:latin typeface="Aptos"/>
                <a:ea typeface="+mn-lt"/>
                <a:cs typeface="+mn-lt"/>
              </a:rPr>
              <a:t>No</a:t>
            </a:r>
            <a:r>
              <a:rPr lang="en-US">
                <a:highlight>
                  <a:srgbClr val="FFFFFF"/>
                </a:highlight>
                <a:latin typeface="Aptos"/>
                <a:ea typeface="Calibri"/>
                <a:cs typeface="Calibri"/>
              </a:rPr>
              <a:t> commitment from BCPUD—but I told them that we can put them in touch with community "thought leaders" who can help spearhead this exploration effort—Any ideas? </a:t>
            </a:r>
            <a:endParaRPr lang="en-US">
              <a:highlight>
                <a:srgbClr val="FFFFFF"/>
              </a:highlight>
              <a:ea typeface="Calibri"/>
              <a:cs typeface="Calibri"/>
            </a:endParaRPr>
          </a:p>
          <a:p>
            <a:pPr lvl="1">
              <a:spcAft>
                <a:spcPts val="800"/>
              </a:spcAft>
            </a:pPr>
            <a:endParaRPr lang="en-US">
              <a:highlight>
                <a:srgbClr val="FFFFFF"/>
              </a:highlight>
              <a:latin typeface="Aptos"/>
            </a:endParaRPr>
          </a:p>
          <a:p>
            <a:pPr lvl="1">
              <a:spcAft>
                <a:spcPts val="800"/>
              </a:spcAft>
            </a:pPr>
            <a:endParaRPr lang="en-US">
              <a:highlight>
                <a:srgbClr val="FFFFFF"/>
              </a:highlight>
              <a:latin typeface="Aptos"/>
            </a:endParaRPr>
          </a:p>
          <a:p>
            <a:endParaRPr lang="en-US" sz="24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85A26-BBD5-18E1-24F1-76E122C77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76" y="1961029"/>
            <a:ext cx="6982812" cy="4034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99BCD2D-F448-AAC9-BEFD-6D27A030677D}"/>
              </a:ext>
            </a:extLst>
          </p:cNvPr>
          <p:cNvSpPr/>
          <p:nvPr/>
        </p:nvSpPr>
        <p:spPr>
          <a:xfrm>
            <a:off x="3046455" y="4393466"/>
            <a:ext cx="1666108" cy="2800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Operations 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FC01B-B554-FE28-BC40-0D588FE13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6672-6751-334F-D80B-8A8D81268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26" y="58879"/>
            <a:ext cx="6485474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(1 of 4):                     </a:t>
            </a:r>
            <a:r>
              <a:rPr lang="en-US" sz="4000" b="1" i="1"/>
              <a:t>LEAKS 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19ED8-EBC5-C53E-0862-4AEE30479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64" y="1958791"/>
            <a:ext cx="4747079" cy="4777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>
                <a:highlight>
                  <a:srgbClr val="FFFFFF"/>
                </a:highlight>
                <a:latin typeface="Aptos"/>
              </a:rPr>
              <a:t>Leaks have been minimal this past month. Yay!</a:t>
            </a:r>
          </a:p>
          <a:p>
            <a:pPr lvl="1">
              <a:spcAft>
                <a:spcPts val="800"/>
              </a:spcAft>
            </a:pPr>
            <a:r>
              <a:rPr lang="en-US">
                <a:highlight>
                  <a:srgbClr val="FFFFFF"/>
                </a:highlight>
                <a:latin typeface="Aptos"/>
              </a:rPr>
              <a:t>Small leak on Fern Rd.</a:t>
            </a:r>
          </a:p>
          <a:p>
            <a:pPr lvl="1">
              <a:spcAft>
                <a:spcPts val="800"/>
              </a:spcAft>
            </a:pPr>
            <a:r>
              <a:rPr lang="en-US">
                <a:highlight>
                  <a:srgbClr val="FFFFFF"/>
                </a:highlight>
                <a:latin typeface="Aptos"/>
              </a:rPr>
              <a:t>It's that time of year that leaks are difficult to detect due to a lot of standing water though.</a:t>
            </a:r>
            <a:endParaRPr lang="en-US"/>
          </a:p>
          <a:p>
            <a:endParaRPr lang="en-US" sz="24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4" name="Picture 3" descr="A dirt road with a tractor and a trailer&#10;&#10;AI-generated content may be incorrect.">
            <a:extLst>
              <a:ext uri="{FF2B5EF4-FFF2-40B4-BE49-F238E27FC236}">
                <a16:creationId xmlns:a16="http://schemas.microsoft.com/office/drawing/2014/main" id="{49936077-F480-1546-9280-84544EFF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73956" y="1367116"/>
            <a:ext cx="5569324" cy="41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74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CC034-CAB5-8D3F-5662-4471A1A7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A4FC-ABA7-7D79-3B37-C1DB8681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26" y="58879"/>
            <a:ext cx="6485474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(2 of 4): Azolla</a:t>
            </a:r>
            <a:endParaRPr lang="en-US" sz="4000" b="1" i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5FCB-15FD-D850-BC9A-8C7617662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64" y="1958791"/>
            <a:ext cx="4747079" cy="4777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>
                <a:highlight>
                  <a:srgbClr val="FFFFFF"/>
                </a:highlight>
                <a:latin typeface="Aptos"/>
              </a:rPr>
              <a:t>Azolla needs to be cleared—again!</a:t>
            </a:r>
          </a:p>
          <a:p>
            <a:r>
              <a:rPr lang="en-US" sz="1800">
                <a:highlight>
                  <a:srgbClr val="FFFFFF"/>
                </a:highlight>
                <a:ea typeface="+mn-lt"/>
                <a:cs typeface="+mn-lt"/>
              </a:rPr>
              <a:t>July 23-25, 2024 - $7440</a:t>
            </a:r>
          </a:p>
          <a:p>
            <a:r>
              <a:rPr lang="en-US" sz="1800">
                <a:highlight>
                  <a:srgbClr val="FFFFFF"/>
                </a:highlight>
                <a:ea typeface="+mn-lt"/>
                <a:cs typeface="+mn-lt"/>
              </a:rPr>
              <a:t>Jan 14-15, 2025 - $5460 (14 hours)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highlight>
                  <a:srgbClr val="FFFFFF"/>
                </a:highlight>
                <a:ea typeface="+mn-lt"/>
                <a:cs typeface="+mn-lt"/>
              </a:rPr>
              <a:t>June 4-5, 2025 - $6240 (16 hours)</a:t>
            </a:r>
            <a:endParaRPr lang="en-US" sz="1800">
              <a:ea typeface="Calibri"/>
              <a:cs typeface="Calibri"/>
            </a:endParaRPr>
          </a:p>
          <a:p>
            <a:pPr lvl="1">
              <a:spcAft>
                <a:spcPts val="800"/>
              </a:spcAft>
            </a:pPr>
            <a:endParaRPr lang="en-US">
              <a:highlight>
                <a:srgbClr val="FFFFFF"/>
              </a:highlight>
              <a:latin typeface="Aptos"/>
            </a:endParaRPr>
          </a:p>
          <a:p>
            <a:endParaRPr lang="en-US" sz="24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5" name="MicrosoftTeams-video (2)">
            <a:hlinkClick r:id="" action="ppaction://media"/>
            <a:extLst>
              <a:ext uri="{FF2B5EF4-FFF2-40B4-BE49-F238E27FC236}">
                <a16:creationId xmlns:a16="http://schemas.microsoft.com/office/drawing/2014/main" id="{F902DCA9-7757-CC94-F836-F3ADA0C81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4684" y="461682"/>
            <a:ext cx="30781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2EE0E-CC2B-31D4-C4EA-F8590E5E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3F5E-E490-0669-7B3D-A8661C0C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26" y="58879"/>
            <a:ext cx="6485474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(3 of 4):                     </a:t>
            </a:r>
            <a:r>
              <a:rPr lang="en-US" sz="4000" b="1" i="1"/>
              <a:t>Wells Project Update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E9B1D-692C-8F7D-8225-E0FB194BB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64" y="1958791"/>
            <a:ext cx="4747079" cy="4777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>
                <a:highlight>
                  <a:srgbClr val="FFFFFF"/>
                </a:highlight>
                <a:latin typeface="Aptos"/>
              </a:rPr>
              <a:t>We are continuing to move forward with both well-projects.</a:t>
            </a:r>
          </a:p>
          <a:p>
            <a:pPr>
              <a:spcAft>
                <a:spcPts val="800"/>
              </a:spcAft>
            </a:pPr>
            <a:r>
              <a:rPr lang="en-US" sz="2400">
                <a:highlight>
                  <a:srgbClr val="FFFFFF"/>
                </a:highlight>
                <a:latin typeface="Aptos"/>
              </a:rPr>
              <a:t>Including getting rid of mobile equipment that needs to be removed from the Resource Recovery Site (see next slide)</a:t>
            </a:r>
          </a:p>
          <a:p>
            <a:pPr marL="0" indent="0">
              <a:spcAft>
                <a:spcPts val="800"/>
              </a:spcAft>
              <a:buNone/>
            </a:pPr>
            <a:endParaRPr lang="en-US">
              <a:highlight>
                <a:srgbClr val="FFFFFF"/>
              </a:highlight>
              <a:latin typeface="Aptos"/>
            </a:endParaRPr>
          </a:p>
          <a:p>
            <a:pPr marL="457200" lvl="1" indent="0">
              <a:spcAft>
                <a:spcPts val="800"/>
              </a:spcAft>
              <a:buNone/>
            </a:pPr>
            <a:endParaRPr lang="en-US" sz="240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endParaRPr lang="en-US" sz="24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0267CC-F49A-82B1-45FD-7DE9FA4A4F79}"/>
              </a:ext>
            </a:extLst>
          </p:cNvPr>
          <p:cNvSpPr txBox="1"/>
          <p:nvPr/>
        </p:nvSpPr>
        <p:spPr>
          <a:xfrm>
            <a:off x="5980646" y="5269964"/>
            <a:ext cx="569036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Calibri Light"/>
              </a:rPr>
              <a:t>Prepping of insulation in the shipping container treatment facility at Mesa Park</a:t>
            </a:r>
            <a:endParaRPr lang="en-US" sz="2800" i="1"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4" name="Picture 3" descr="A ladder on a ladder next to a wall&#10;&#10;AI-generated content may be incorrect.">
            <a:extLst>
              <a:ext uri="{FF2B5EF4-FFF2-40B4-BE49-F238E27FC236}">
                <a16:creationId xmlns:a16="http://schemas.microsoft.com/office/drawing/2014/main" id="{C9127ECA-A760-8B56-2F04-BF408BA5C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750" y="349343"/>
            <a:ext cx="34956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08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F0E003-FD5B-871F-3CA2-A79570F4B201}"/>
              </a:ext>
            </a:extLst>
          </p:cNvPr>
          <p:cNvSpPr txBox="1"/>
          <p:nvPr/>
        </p:nvSpPr>
        <p:spPr>
          <a:xfrm>
            <a:off x="452175" y="411983"/>
            <a:ext cx="117398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Mobile Equipment for Sale</a:t>
            </a:r>
          </a:p>
          <a:p>
            <a:pPr algn="ctr"/>
            <a:endParaRPr lang="en-US"/>
          </a:p>
          <a:p>
            <a:r>
              <a:rPr lang="en-US"/>
              <a:t>The BCPUD is selling the following items: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altLang="en-US">
              <a:solidFill>
                <a:srgbClr val="000000"/>
              </a:solidFill>
              <a:latin typeface="Aptos" panose="020B0004020202020204" pitchFamily="34" charset="0"/>
            </a:endParaRPr>
          </a:p>
          <a:p>
            <a:r>
              <a:rPr lang="en-US" altLang="en-US">
                <a:solidFill>
                  <a:srgbClr val="000000"/>
                </a:solidFill>
                <a:latin typeface="Aptos" panose="020B0004020202020204" pitchFamily="34" charset="0"/>
              </a:rPr>
              <a:t>1983 Case Backhoe		1996 Komatsu WA250 loader 	1995 Ford 4450 New Holland skip loader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A3D0FB-FA12-90ED-B281-F78F7E5D0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35" y="1066710"/>
            <a:ext cx="3092795" cy="4123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E7829F-F01D-15DC-CC5A-80E11FA7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73" y="1300662"/>
            <a:ext cx="2930558" cy="39074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8CC3B5-D907-AF33-CEB5-A79E2C14E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2" y="1285819"/>
            <a:ext cx="2930558" cy="39074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D42DDA-EFD4-061F-BE91-CE13F1D668CC}"/>
              </a:ext>
            </a:extLst>
          </p:cNvPr>
          <p:cNvSpPr txBox="1"/>
          <p:nvPr/>
        </p:nvSpPr>
        <p:spPr>
          <a:xfrm>
            <a:off x="452175" y="6067066"/>
            <a:ext cx="712996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For more information, visit </a:t>
            </a:r>
            <a:r>
              <a:rPr lang="en-US">
                <a:hlinkClick r:id="rId5"/>
              </a:rPr>
              <a:t>https://bcpud.org/mobile-equipment-for-sale/</a:t>
            </a:r>
            <a:r>
              <a:rPr lang="en-US"/>
              <a:t>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25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A58C7049-AB86-52F5-C044-BF0DC0012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392" y="1297382"/>
            <a:ext cx="8888448" cy="5490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8DF71-361C-F870-22E1-E9C9BBD42AF7}"/>
              </a:ext>
            </a:extLst>
          </p:cNvPr>
          <p:cNvSpPr txBox="1"/>
          <p:nvPr/>
        </p:nvSpPr>
        <p:spPr>
          <a:xfrm>
            <a:off x="4052152" y="3746775"/>
            <a:ext cx="1876279" cy="207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652" tIns="34326" rIns="68652" bIns="343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1">
                <a:solidFill>
                  <a:schemeClr val="bg1"/>
                </a:solidFill>
                <a:ea typeface="Calibri"/>
                <a:cs typeface="Calibri"/>
              </a:rPr>
              <a:t>Private Pressurized Lateral</a:t>
            </a:r>
            <a:endParaRPr lang="en-US" sz="90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32151-10FD-5473-33E3-8080D9D91283}"/>
              </a:ext>
            </a:extLst>
          </p:cNvPr>
          <p:cNvSpPr txBox="1"/>
          <p:nvPr/>
        </p:nvSpPr>
        <p:spPr>
          <a:xfrm>
            <a:off x="4138962" y="4036142"/>
            <a:ext cx="2117419" cy="207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652" tIns="34326" rIns="68652" bIns="343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1">
                <a:solidFill>
                  <a:schemeClr val="bg1"/>
                </a:solidFill>
                <a:ea typeface="Calibri"/>
                <a:cs typeface="Calibri"/>
              </a:rPr>
              <a:t>Private Gravity Lateral in County ROW</a:t>
            </a:r>
            <a:endParaRPr lang="en-US" sz="90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1E20-00B2-8178-68D3-B8DCD9084E8F}"/>
              </a:ext>
            </a:extLst>
          </p:cNvPr>
          <p:cNvSpPr txBox="1"/>
          <p:nvPr/>
        </p:nvSpPr>
        <p:spPr>
          <a:xfrm>
            <a:off x="4138962" y="4238699"/>
            <a:ext cx="1876279" cy="207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652" tIns="34326" rIns="68652" bIns="343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1">
                <a:solidFill>
                  <a:schemeClr val="bg1"/>
                </a:solidFill>
                <a:ea typeface="Calibri"/>
                <a:cs typeface="Calibri"/>
              </a:rPr>
              <a:t>BCPUD's Gravity Mains</a:t>
            </a:r>
            <a:endParaRPr lang="en-US" sz="90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8D0A2-2947-42A9-9845-FE623135D513}"/>
              </a:ext>
            </a:extLst>
          </p:cNvPr>
          <p:cNvSpPr txBox="1"/>
          <p:nvPr/>
        </p:nvSpPr>
        <p:spPr>
          <a:xfrm>
            <a:off x="4138962" y="4441256"/>
            <a:ext cx="1876279" cy="207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652" tIns="34326" rIns="68652" bIns="343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1">
                <a:solidFill>
                  <a:schemeClr val="bg1"/>
                </a:solidFill>
                <a:ea typeface="Calibri"/>
                <a:cs typeface="Calibri"/>
              </a:rPr>
              <a:t>BCPUD's Force Main</a:t>
            </a:r>
            <a:endParaRPr lang="en-US" sz="901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18AF91-83A4-D5D3-0762-E867BCEAA9E5}"/>
              </a:ext>
            </a:extLst>
          </p:cNvPr>
          <p:cNvSpPr txBox="1">
            <a:spLocks/>
          </p:cNvSpPr>
          <p:nvPr/>
        </p:nvSpPr>
        <p:spPr>
          <a:xfrm>
            <a:off x="130160" y="4292"/>
            <a:ext cx="6485474" cy="189991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/>
              <a:t>Operations Update (4 of 4):                     </a:t>
            </a:r>
            <a:r>
              <a:rPr lang="en-US" sz="4000" b="1" i="1"/>
              <a:t>Ocean Protection Grant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800BCC-7204-BC3D-016A-E74D7EE52E05}"/>
              </a:ext>
            </a:extLst>
          </p:cNvPr>
          <p:cNvSpPr txBox="1">
            <a:spLocks/>
          </p:cNvSpPr>
          <p:nvPr/>
        </p:nvSpPr>
        <p:spPr>
          <a:xfrm>
            <a:off x="144321" y="1297382"/>
            <a:ext cx="3029071" cy="53980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Georgia continues to meet with Stinson Water, County Staff and West Yost regarding this project.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The Tasks that West Yost is undertaking to assess our </a:t>
            </a:r>
            <a:r>
              <a:rPr lang="en-US" sz="2000">
                <a:highlight>
                  <a:srgbClr val="F9A50F"/>
                </a:highlight>
                <a:latin typeface="Aptos"/>
              </a:rPr>
              <a:t>Collection System </a:t>
            </a:r>
            <a:r>
              <a:rPr lang="en-US" sz="2000">
                <a:solidFill>
                  <a:srgbClr val="F9A50F"/>
                </a:solidFill>
                <a:highlight>
                  <a:srgbClr val="FFFFFF"/>
                </a:highlight>
                <a:latin typeface="Aptos"/>
                <a:sym typeface="Wingdings" panose="05000000000000000000" pitchFamily="2" charset="2"/>
              </a:rPr>
              <a:t></a:t>
            </a:r>
            <a:r>
              <a:rPr lang="en-US" sz="2000">
                <a:highlight>
                  <a:srgbClr val="FFFFFF"/>
                </a:highlight>
                <a:latin typeface="Aptos"/>
                <a:sym typeface="Wingdings" panose="05000000000000000000" pitchFamily="2" charset="2"/>
              </a:rPr>
              <a:t> washing happened last week, videoing will occur during the week of 1/26.</a:t>
            </a:r>
            <a:endParaRPr lang="en-US" sz="2000">
              <a:highlight>
                <a:srgbClr val="FFFFFF"/>
              </a:highlight>
              <a:latin typeface="Aptos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The Tasks that West Yost is undertaking to assess our </a:t>
            </a:r>
            <a:r>
              <a:rPr lang="en-US" sz="2000">
                <a:highlight>
                  <a:srgbClr val="F9A50F"/>
                </a:highlight>
                <a:latin typeface="Aptos"/>
              </a:rPr>
              <a:t>Treatment System</a:t>
            </a:r>
            <a:r>
              <a:rPr lang="en-US" sz="2000">
                <a:solidFill>
                  <a:srgbClr val="F9A50F"/>
                </a:solidFill>
                <a:highlight>
                  <a:srgbClr val="FFFFFF"/>
                </a:highlight>
                <a:latin typeface="Aptos"/>
                <a:sym typeface="Wingdings" panose="05000000000000000000" pitchFamily="2" charset="2"/>
              </a:rPr>
              <a:t> </a:t>
            </a:r>
            <a:r>
              <a:rPr lang="en-US" sz="2000">
                <a:highlight>
                  <a:srgbClr val="FFFFFF"/>
                </a:highlight>
                <a:latin typeface="Aptos"/>
                <a:sym typeface="Wingdings" panose="05000000000000000000" pitchFamily="2" charset="2"/>
              </a:rPr>
              <a:t>continue to work on. </a:t>
            </a:r>
            <a:endParaRPr lang="en-US" sz="2000">
              <a:highlight>
                <a:srgbClr val="FFFFFF"/>
              </a:highlight>
              <a:latin typeface="Aptos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306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005ED-7F86-0CC5-DAD3-E49D5E0A8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1392B-DDB4-070C-85C9-4AC9601C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120" y="2372985"/>
            <a:ext cx="3792203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 Miscellaneous 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33" y="2335815"/>
            <a:ext cx="5461323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Status of BCPUD’s Water Supply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AB668-5849-A543-D1E4-0423BFC7E1B2}"/>
              </a:ext>
            </a:extLst>
          </p:cNvPr>
          <p:cNvSpPr txBox="1"/>
          <p:nvPr/>
        </p:nvSpPr>
        <p:spPr>
          <a:xfrm>
            <a:off x="1037492" y="6101862"/>
            <a:ext cx="917161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Note November's comprehensive Water Supply memo will soon be posted on our Website </a:t>
            </a:r>
            <a:r>
              <a:rPr lang="en-US">
                <a:hlinkClick r:id="rId2"/>
              </a:rPr>
              <a:t>HERE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77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F6B50-0BB2-F14F-0656-841626602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652C-E373-79E8-3918-2222F9C2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0" y="-1636"/>
            <a:ext cx="11742861" cy="1919450"/>
          </a:xfrm>
        </p:spPr>
        <p:txBody>
          <a:bodyPr>
            <a:normAutofit/>
          </a:bodyPr>
          <a:lstStyle/>
          <a:p>
            <a:r>
              <a:rPr lang="en-US" sz="4000" b="1"/>
              <a:t>Miscellaneous Update (1 of 6): </a:t>
            </a:r>
            <a:r>
              <a:rPr lang="en-US" sz="4000" b="1" i="1"/>
              <a:t>Automated Billing</a:t>
            </a:r>
            <a:endParaRPr lang="en-US" sz="4000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DD11D8-05B1-6C3E-90CA-468D2532D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07" y="1378553"/>
            <a:ext cx="5327150" cy="4938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ptos"/>
              </a:rPr>
              <a:t>Still urging folks to sign up for </a:t>
            </a:r>
            <a:br>
              <a:rPr lang="en-US" sz="2400">
                <a:latin typeface="Aptos"/>
              </a:rPr>
            </a:br>
            <a:r>
              <a:rPr lang="en-US" sz="2400">
                <a:latin typeface="Aptos"/>
              </a:rPr>
              <a:t>e-billing (</a:t>
            </a:r>
            <a:r>
              <a:rPr lang="en-US" sz="2400" b="1">
                <a:latin typeface="Aptos"/>
              </a:rPr>
              <a:t>74 participants</a:t>
            </a:r>
            <a:r>
              <a:rPr lang="en-US" sz="2400">
                <a:latin typeface="Aptos"/>
              </a:rPr>
              <a:t>—up from 68 last month).</a:t>
            </a:r>
          </a:p>
          <a:p>
            <a:r>
              <a:rPr lang="en-US" sz="2400">
                <a:latin typeface="Aptos"/>
              </a:rPr>
              <a:t>Please continue to sign up!</a:t>
            </a:r>
          </a:p>
          <a:p>
            <a:endParaRPr lang="en-US" sz="1800"/>
          </a:p>
          <a:p>
            <a:pPr lvl="1"/>
            <a:endParaRPr lang="en-US" sz="1800">
              <a:latin typeface="Aptos"/>
            </a:endParaRPr>
          </a:p>
          <a:p>
            <a:endParaRPr lang="en-US" sz="1800">
              <a:latin typeface="Aptos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0D0F56-9C34-FED9-68C3-1769F2AC7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78" y="1516382"/>
            <a:ext cx="6202942" cy="4663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6774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605A-7992-A175-2011-75BFC5A4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6327-AE1A-9B59-1206-8503D694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0" y="-1636"/>
            <a:ext cx="11742861" cy="1919450"/>
          </a:xfrm>
        </p:spPr>
        <p:txBody>
          <a:bodyPr>
            <a:normAutofit/>
          </a:bodyPr>
          <a:lstStyle/>
          <a:p>
            <a:r>
              <a:rPr lang="en-US" sz="4000" b="1"/>
              <a:t>Miscellaneous Update (2 of 6): </a:t>
            </a:r>
            <a:r>
              <a:rPr lang="en-US" sz="4000" b="1" i="1"/>
              <a:t>Bike Path Update</a:t>
            </a:r>
            <a:endParaRPr lang="en-US" sz="4000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BA5339-D48E-7087-C20B-E84821FC2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37" y="1378553"/>
            <a:ext cx="4073537" cy="4938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ptos"/>
              </a:rPr>
              <a:t>WRA is continuing to work on the Coastal Development Permit and will be submitting the application to the County shortly</a:t>
            </a:r>
            <a:endParaRPr lang="en-US"/>
          </a:p>
          <a:p>
            <a:endParaRPr lang="en-US" sz="2400">
              <a:latin typeface="Aptos"/>
            </a:endParaRPr>
          </a:p>
          <a:p>
            <a:endParaRPr lang="en-US" sz="2400">
              <a:latin typeface="Aptos"/>
            </a:endParaRPr>
          </a:p>
          <a:p>
            <a:endParaRPr lang="en-US" sz="18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lvl="1"/>
            <a:endParaRPr lang="en-US" sz="1800">
              <a:latin typeface="Aptos"/>
              <a:ea typeface="Calibri" panose="020F0502020204030204"/>
              <a:cs typeface="Calibri" panose="020F0502020204030204"/>
            </a:endParaRPr>
          </a:p>
          <a:p>
            <a:endParaRPr lang="en-US" sz="1800">
              <a:latin typeface="Aptos"/>
            </a:endParaRPr>
          </a:p>
        </p:txBody>
      </p:sp>
      <p:pic>
        <p:nvPicPr>
          <p:cNvPr id="3" name="Picture 2" descr="A road with trees and plants&#10;&#10;AI-generated content may be incorrect.">
            <a:extLst>
              <a:ext uri="{FF2B5EF4-FFF2-40B4-BE49-F238E27FC236}">
                <a16:creationId xmlns:a16="http://schemas.microsoft.com/office/drawing/2014/main" id="{0F6FECA4-65EB-3F54-6017-E35ADAC34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09" b="8746"/>
          <a:stretch>
            <a:fillRect/>
          </a:stretch>
        </p:blipFill>
        <p:spPr>
          <a:xfrm>
            <a:off x="4782626" y="1607881"/>
            <a:ext cx="6928382" cy="450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9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059D-1CB0-7958-C632-9C60214F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076B2-AAE7-5E4B-F695-DBE5515B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0" y="-1636"/>
            <a:ext cx="11742861" cy="1919450"/>
          </a:xfrm>
        </p:spPr>
        <p:txBody>
          <a:bodyPr>
            <a:normAutofit/>
          </a:bodyPr>
          <a:lstStyle/>
          <a:p>
            <a:r>
              <a:rPr lang="en-US" sz="4000" b="1"/>
              <a:t>Miscellaneous Update (3 of 6): </a:t>
            </a:r>
            <a:r>
              <a:rPr lang="en-US" sz="4000" b="1" i="1"/>
              <a:t>County Road Repair </a:t>
            </a:r>
            <a:br>
              <a:rPr lang="en-US" sz="4000" b="1" i="1"/>
            </a:br>
            <a:r>
              <a:rPr lang="en-US" sz="4000" b="1" i="1"/>
              <a:t>at 95 Wharf Rd</a:t>
            </a:r>
            <a:endParaRPr lang="en-US" sz="4000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452D27-56F7-B10A-4C24-B281A2256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60" y="1590775"/>
            <a:ext cx="7349539" cy="49387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2000" b="1" i="1"/>
              <a:t>Updates:</a:t>
            </a:r>
            <a:endParaRPr lang="en-US" sz="2000"/>
          </a:p>
          <a:p>
            <a:pPr fontAlgn="base"/>
            <a:r>
              <a:rPr lang="en-US" sz="2000" i="1"/>
              <a:t>Scheduled for week of 1-26-2026</a:t>
            </a:r>
            <a:endParaRPr lang="en-US" sz="2000" i="1">
              <a:ea typeface="Calibri"/>
              <a:cs typeface="Calibri"/>
            </a:endParaRPr>
          </a:p>
          <a:p>
            <a:pPr fontAlgn="base"/>
            <a:r>
              <a:rPr lang="en-US" sz="2000" b="1" i="1"/>
              <a:t>BCPUD Staff met with contractors and county Engineers at the project site.</a:t>
            </a:r>
            <a:endParaRPr lang="en-US" sz="2000" i="1">
              <a:ea typeface="Calibri"/>
              <a:cs typeface="Calibri"/>
            </a:endParaRPr>
          </a:p>
          <a:p>
            <a:pPr fontAlgn="base"/>
            <a:r>
              <a:rPr lang="en-US" sz="2000" i="1"/>
              <a:t>BCPUD Staff will be on site during the construction.</a:t>
            </a:r>
            <a:endParaRPr lang="en-US" sz="2000" i="1">
              <a:ea typeface="Calibri"/>
              <a:cs typeface="Calibri"/>
            </a:endParaRPr>
          </a:p>
          <a:p>
            <a:r>
              <a:rPr lang="en-US" sz="2000" i="1"/>
              <a:t>The District may provide a location on District Property to store offloaded materials. </a:t>
            </a:r>
            <a:endParaRPr lang="en-US" sz="2000" i="1">
              <a:ea typeface="Calibri"/>
              <a:cs typeface="Calibri"/>
            </a:endParaRPr>
          </a:p>
          <a:p>
            <a:pPr marL="0" indent="0" fontAlgn="base">
              <a:buNone/>
            </a:pPr>
            <a:r>
              <a:rPr lang="en-US" sz="2000" b="1" i="1"/>
              <a:t>Traffic Impacts:</a:t>
            </a:r>
            <a:endParaRPr lang="en-US" sz="2000"/>
          </a:p>
          <a:p>
            <a:pPr fontAlgn="base"/>
            <a:r>
              <a:rPr lang="en-US" sz="2000" i="1"/>
              <a:t>Wharf Road will be closed at 95 Wharf Road 8:00 A.M. to 12:00 P.M., and 12:30 P.M. to 4:30 P.M. This will allow morning, mid-day and evening access to all properties beyond 95 Wharf Road.</a:t>
            </a:r>
            <a:endParaRPr lang="en-US" sz="2000"/>
          </a:p>
          <a:p>
            <a:pPr fontAlgn="base"/>
            <a:r>
              <a:rPr lang="en-US" sz="2000" i="1"/>
              <a:t>To facilitate construction traffic, anticipate 5-minute delays on Wharf Road (8:00 AM - 5:00 PM) for the duration of the project.</a:t>
            </a:r>
            <a:endParaRPr lang="en-US" sz="2000"/>
          </a:p>
          <a:p>
            <a:pPr fontAlgn="base"/>
            <a:r>
              <a:rPr lang="en-US" sz="2000" b="1" i="1"/>
              <a:t>Emergency vehicles will have access at all times (including access through road closures)</a:t>
            </a:r>
            <a:r>
              <a:rPr lang="en-US" sz="2000" i="1"/>
              <a:t>.</a:t>
            </a:r>
            <a:endParaRPr lang="en-US" sz="2000"/>
          </a:p>
          <a:p>
            <a:endParaRPr lang="en-US" sz="1800"/>
          </a:p>
          <a:p>
            <a:pPr lvl="1"/>
            <a:endParaRPr lang="en-US" sz="1800">
              <a:latin typeface="Aptos"/>
            </a:endParaRPr>
          </a:p>
          <a:p>
            <a:endParaRPr lang="en-US" sz="1800">
              <a:latin typeface="Apto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6BCE3-1962-D307-F2CF-54FEABC6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587" y="2384484"/>
            <a:ext cx="4352154" cy="28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0BF1-EB7C-E160-8B3F-849668D1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6DDE-E935-74AA-DC04-DD4D8A09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0" y="-1636"/>
            <a:ext cx="11742861" cy="1919450"/>
          </a:xfrm>
        </p:spPr>
        <p:txBody>
          <a:bodyPr>
            <a:normAutofit/>
          </a:bodyPr>
          <a:lstStyle/>
          <a:p>
            <a:r>
              <a:rPr lang="en-US" sz="4000" b="1"/>
              <a:t>Miscellaneous Update (4 of 6): </a:t>
            </a:r>
            <a:r>
              <a:rPr lang="en-US" sz="4000" b="1" i="1"/>
              <a:t> Damaged Sea Wall &amp; Closure at Brighton</a:t>
            </a:r>
            <a:endParaRPr lang="en-US" sz="4000" b="1" i="1">
              <a:ea typeface="Calibri Light"/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8DD734-01BE-8DFC-98DD-65B4B7FE2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80" y="1718029"/>
            <a:ext cx="4231941" cy="38481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The seawall walkway on the beachside of 100 Brighton has caved in and is dangerous and should be avoided!</a:t>
            </a:r>
            <a:endParaRPr lang="en-US" sz="2400">
              <a:ea typeface="Calibri"/>
              <a:cs typeface="Calibri"/>
            </a:endParaRPr>
          </a:p>
          <a:p>
            <a:endParaRPr lang="en-US" sz="180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person in a safety suit standing on a sidewalk with orange cones&#10;&#10;AI-generated content may be incorrect.">
            <a:extLst>
              <a:ext uri="{FF2B5EF4-FFF2-40B4-BE49-F238E27FC236}">
                <a16:creationId xmlns:a16="http://schemas.microsoft.com/office/drawing/2014/main" id="{6BC3FF49-4DE0-7281-D1EE-79576870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220" y="1104900"/>
            <a:ext cx="4062375" cy="5301597"/>
          </a:xfrm>
          <a:prstGeom prst="rect">
            <a:avLst/>
          </a:prstGeom>
        </p:spPr>
      </p:pic>
      <p:pic>
        <p:nvPicPr>
          <p:cNvPr id="6" name="Picture 5" descr="A fence next to a building&#10;&#10;AI-generated content may be incorrect.">
            <a:extLst>
              <a:ext uri="{FF2B5EF4-FFF2-40B4-BE49-F238E27FC236}">
                <a16:creationId xmlns:a16="http://schemas.microsoft.com/office/drawing/2014/main" id="{E07AF790-0B98-FD9D-3E4B-863D301B1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344" y="1107497"/>
            <a:ext cx="3054061" cy="52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95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76A58-5244-9B0D-93AD-5C2DA03C9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6F34-2203-1F95-8211-70E4D171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0" y="-1636"/>
            <a:ext cx="11742861" cy="1919450"/>
          </a:xfrm>
        </p:spPr>
        <p:txBody>
          <a:bodyPr>
            <a:normAutofit/>
          </a:bodyPr>
          <a:lstStyle/>
          <a:p>
            <a:r>
              <a:rPr lang="en-US" sz="4000" b="1"/>
              <a:t>Miscellaneous Update (5 of 6): </a:t>
            </a:r>
            <a:r>
              <a:rPr lang="en-US" sz="4000" b="1" i="1"/>
              <a:t>The mud-slide at Cliff</a:t>
            </a:r>
            <a:endParaRPr lang="en-US" sz="4000" b="1" i="1">
              <a:ea typeface="Calibri Light"/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9DA330-EE48-E58F-C483-3A830665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05" y="1498954"/>
            <a:ext cx="4091647" cy="52399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/>
              <a:t>Update on the mudslide at Cliff Road on the Little Mesa: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>
                <a:latin typeface="Calibri"/>
                <a:ea typeface="Calibri"/>
                <a:cs typeface="Calibri"/>
              </a:rPr>
              <a:t>Fortunately, we have no water or sewer infrastructure impacted by the slide and we can still access our infrastructure.</a:t>
            </a:r>
          </a:p>
          <a:p>
            <a:r>
              <a:rPr lang="en-US" sz="1800">
                <a:ea typeface="Calibri"/>
                <a:cs typeface="Calibri"/>
              </a:rPr>
              <a:t>The traffic is 1 way in both directions on Altura (my understanding is that the fire district is setting-up a traffic light to direct alternating traffic).</a:t>
            </a:r>
            <a:endParaRPr lang="en-US">
              <a:ea typeface="Calibri"/>
              <a:cs typeface="Calibri"/>
            </a:endParaRPr>
          </a:p>
          <a:p>
            <a:r>
              <a:rPr lang="en-US" sz="1800">
                <a:ea typeface="Calibri"/>
                <a:cs typeface="Calibri"/>
              </a:rPr>
              <a:t>We were originally asked to house the mud on District property—I'm not sure if that request will resurface. </a:t>
            </a:r>
            <a:endParaRPr lang="en-US">
              <a:ea typeface="Calibri"/>
              <a:cs typeface="Calibri"/>
            </a:endParaRPr>
          </a:p>
          <a:p>
            <a:r>
              <a:rPr lang="en-US" sz="1800">
                <a:ea typeface="Calibri"/>
                <a:cs typeface="Calibri"/>
              </a:rPr>
              <a:t>We were also asked by Little Mesa Residents if we could help locate a dumpster for them (it looks like Mesa Park will be helping with that).   </a:t>
            </a:r>
            <a:endParaRPr lang="en-US">
              <a:ea typeface="Calibri"/>
              <a:cs typeface="Calibri"/>
            </a:endParaRPr>
          </a:p>
          <a:p>
            <a:endParaRPr lang="en-US" sz="180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dirt path with a house and plants&#10;&#10;AI-generated content may be incorrect.">
            <a:extLst>
              <a:ext uri="{FF2B5EF4-FFF2-40B4-BE49-F238E27FC236}">
                <a16:creationId xmlns:a16="http://schemas.microsoft.com/office/drawing/2014/main" id="{E132B9EE-8625-7D28-756A-C08F2189E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99218" y="2090306"/>
            <a:ext cx="4591050" cy="3397827"/>
          </a:xfrm>
          <a:prstGeom prst="rect">
            <a:avLst/>
          </a:prstGeom>
        </p:spPr>
      </p:pic>
      <p:pic>
        <p:nvPicPr>
          <p:cNvPr id="6" name="Picture 5" descr="A group of people standing on a road with a large crack in the ground&#10;&#10;AI-generated content may be incorrect.">
            <a:extLst>
              <a:ext uri="{FF2B5EF4-FFF2-40B4-BE49-F238E27FC236}">
                <a16:creationId xmlns:a16="http://schemas.microsoft.com/office/drawing/2014/main" id="{576B5027-7E8B-3387-FEB9-27CD2A04E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1498023"/>
            <a:ext cx="3467100" cy="46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02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F327A-BA6D-D61A-828D-18C18E92D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F0F2-9627-B4A4-8DFE-66206DA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0" y="-1636"/>
            <a:ext cx="11742861" cy="1919450"/>
          </a:xfrm>
        </p:spPr>
        <p:txBody>
          <a:bodyPr>
            <a:normAutofit/>
          </a:bodyPr>
          <a:lstStyle/>
          <a:p>
            <a:r>
              <a:rPr lang="en-US" sz="4000" b="1"/>
              <a:t>Miscellaneous Update (6 of 6): </a:t>
            </a:r>
            <a:r>
              <a:rPr lang="en-US" sz="4000" b="1" i="1"/>
              <a:t>Garbage at the End of Wharf and Brighton</a:t>
            </a:r>
            <a:endParaRPr lang="en-US" sz="4000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1DE941-A406-F93C-BADC-A0881F804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80" y="1718029"/>
            <a:ext cx="4980572" cy="495775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We know that this continues to be a problem, especially at Wharf Rd. 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We continue to work on this important issue at both beach entrances. 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This is an inter-agency issue—so please be patient with us as we try to improve the status of garbage collection at these sites.  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>
                <a:latin typeface="Calibri"/>
                <a:ea typeface="Calibri"/>
                <a:cs typeface="Calibri"/>
              </a:rPr>
              <a:t>We have been in contact with the Rod and Boat Club, the Fire District and the Lions Club. </a:t>
            </a:r>
          </a:p>
          <a:p>
            <a:r>
              <a:rPr lang="en-US" sz="1800">
                <a:latin typeface="Calibri"/>
                <a:ea typeface="Calibri"/>
                <a:cs typeface="Calibri"/>
              </a:rPr>
              <a:t>We have also started to coordinate with County Parks.</a:t>
            </a:r>
          </a:p>
          <a:p>
            <a:r>
              <a:rPr lang="en-US" sz="1800">
                <a:latin typeface="Aptos"/>
              </a:rPr>
              <a:t>We continue to work with Recology to ensure that they can service the site once it is up and ready for collection.</a:t>
            </a:r>
          </a:p>
        </p:txBody>
      </p:sp>
      <p:pic>
        <p:nvPicPr>
          <p:cNvPr id="3" name="Picture 2" descr="A group of people standing next to a sign&#10;&#10;AI-generated content may be incorrect.">
            <a:extLst>
              <a:ext uri="{FF2B5EF4-FFF2-40B4-BE49-F238E27FC236}">
                <a16:creationId xmlns:a16="http://schemas.microsoft.com/office/drawing/2014/main" id="{A2CEE4EF-412B-63FC-416C-EFEEC1DBD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14" y="1271866"/>
            <a:ext cx="3976969" cy="54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Winter 2025 Water Usage Trends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A4CAB-F92A-63F5-42F7-FB23DFD6345E}"/>
              </a:ext>
            </a:extLst>
          </p:cNvPr>
          <p:cNvSpPr txBox="1"/>
          <p:nvPr/>
        </p:nvSpPr>
        <p:spPr>
          <a:xfrm>
            <a:off x="7147034" y="1947626"/>
            <a:ext cx="4845268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buNone/>
            </a:pPr>
            <a:r>
              <a:rPr lang="en-US" sz="1600" b="1" i="0" u="none" strike="noStrike">
                <a:solidFill>
                  <a:srgbClr val="4EA72E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PRODUCTION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6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In December 2025, water </a:t>
            </a:r>
            <a:r>
              <a:rPr lang="en-US" sz="1600" b="0" i="1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production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in the district averaged </a:t>
            </a:r>
            <a:r>
              <a:rPr lang="en-US" sz="1600" b="1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111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gallons per day (GPD)​ per connection</a:t>
            </a:r>
            <a:r>
              <a:rPr lang="en-US" sz="16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6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This is </a:t>
            </a:r>
            <a:r>
              <a:rPr lang="en-US" sz="1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DOWN 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from November’s production, which averaged </a:t>
            </a:r>
            <a:r>
              <a:rPr lang="en-US" sz="1600" b="1">
                <a:solidFill>
                  <a:srgbClr val="000000"/>
                </a:solidFill>
                <a:latin typeface="Aptos" panose="020B0004020202020204" pitchFamily="34" charset="0"/>
              </a:rPr>
              <a:t>129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</a:t>
            </a:r>
            <a:r>
              <a:rPr lang="en-US" sz="160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GPD 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per connection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6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None/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None/>
            </a:pPr>
            <a:r>
              <a:rPr lang="en-US" sz="1600" b="1" i="0" u="none" strike="noStrike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CONSUMPTION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</a:t>
            </a:r>
            <a:r>
              <a:rPr lang="en-US" sz="16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Water </a:t>
            </a:r>
            <a:r>
              <a:rPr lang="en-US" sz="1600" b="0" i="1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consumption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in </a:t>
            </a:r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December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averaged </a:t>
            </a:r>
            <a:r>
              <a:rPr lang="en-US" sz="1600" b="1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113 GPD 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per connection</a:t>
            </a:r>
            <a:endParaRPr lang="en-US" sz="16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6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This is </a:t>
            </a:r>
            <a:r>
              <a:rPr lang="en-US" sz="1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DOWN </a:t>
            </a:r>
            <a:r>
              <a:rPr lang="en-US" sz="160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from November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consumption, which averaged</a:t>
            </a:r>
            <a:r>
              <a:rPr lang="en-US" sz="1600" b="1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124 GPD 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per connection</a:t>
            </a:r>
            <a:endParaRPr lang="en-US" sz="16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AC23909-D37A-0F9B-1F0C-C710014DA34C}"/>
              </a:ext>
            </a:extLst>
          </p:cNvPr>
          <p:cNvGraphicFramePr/>
          <p:nvPr/>
        </p:nvGraphicFramePr>
        <p:xfrm>
          <a:off x="665966" y="1747381"/>
          <a:ext cx="6154455" cy="37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672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F6F0-D753-8792-2927-DC5AF969E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past two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DCB37-66E6-8B82-7F12-2ADE849AA03F}"/>
              </a:ext>
            </a:extLst>
          </p:cNvPr>
          <p:cNvSpPr txBox="1"/>
          <p:nvPr/>
        </p:nvSpPr>
        <p:spPr>
          <a:xfrm>
            <a:off x="7718611" y="2293556"/>
            <a:ext cx="430665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Average use per connection: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December 2023 – 102 GPD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December 2024 – 117 GPD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December 2025 – 113 GPD</a:t>
            </a:r>
          </a:p>
          <a:p>
            <a:pPr marL="285750" indent="-285750">
              <a:buFont typeface="Arial,Sans-Serif"/>
              <a:buChar char="•"/>
            </a:pPr>
            <a:endParaRPr lang="en-US">
              <a:latin typeface="Arial"/>
              <a:cs typeface="Arial"/>
            </a:endParaRPr>
          </a:p>
          <a:p>
            <a:r>
              <a:rPr lang="en-US" b="1">
                <a:ea typeface="+mn-lt"/>
                <a:cs typeface="+mn-lt"/>
              </a:rPr>
              <a:t>3% decrease per connection compared to last </a:t>
            </a:r>
            <a:r>
              <a:rPr lang="en-US" b="1"/>
              <a:t>December</a:t>
            </a:r>
            <a:endParaRPr lang="en-US" b="1">
              <a:ea typeface="+mn-lt"/>
              <a:cs typeface="+mn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2551137-9470-719A-CFF3-82E03A8A12A3}"/>
              </a:ext>
            </a:extLst>
          </p:cNvPr>
          <p:cNvGraphicFramePr/>
          <p:nvPr/>
        </p:nvGraphicFramePr>
        <p:xfrm>
          <a:off x="773150" y="1709017"/>
          <a:ext cx="6519747" cy="3725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A42DA6-611F-F9F8-B4D3-BEFC03949785}"/>
              </a:ext>
            </a:extLst>
          </p:cNvPr>
          <p:cNvSpPr txBox="1"/>
          <p:nvPr/>
        </p:nvSpPr>
        <p:spPr>
          <a:xfrm>
            <a:off x="1512518" y="541989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December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8FE7B-A442-86EB-D28F-170152A13EFB}"/>
              </a:ext>
            </a:extLst>
          </p:cNvPr>
          <p:cNvSpPr txBox="1"/>
          <p:nvPr/>
        </p:nvSpPr>
        <p:spPr>
          <a:xfrm>
            <a:off x="3501559" y="541493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December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5D1FF-8A59-628A-77E9-8ED761D213E3}"/>
              </a:ext>
            </a:extLst>
          </p:cNvPr>
          <p:cNvSpPr txBox="1"/>
          <p:nvPr/>
        </p:nvSpPr>
        <p:spPr>
          <a:xfrm>
            <a:off x="5329752" y="541747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December 2025</a:t>
            </a:r>
          </a:p>
        </p:txBody>
      </p:sp>
    </p:spTree>
    <p:extLst>
      <p:ext uri="{BB962C8B-B14F-4D97-AF65-F5344CB8AC3E}">
        <p14:creationId xmlns:p14="http://schemas.microsoft.com/office/powerpoint/2010/main" val="210320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2025 Water Usage Trends</a:t>
            </a:r>
            <a:endParaRPr lang="en-US"/>
          </a:p>
        </p:txBody>
      </p:sp>
      <p:pic>
        <p:nvPicPr>
          <p:cNvPr id="3" name="Picture 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7DEA066-5B37-FB1B-5410-D3303E30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582" y="1277056"/>
            <a:ext cx="5069058" cy="46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91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211033"/>
            <a:ext cx="10515600" cy="617008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Aptos"/>
                <a:ea typeface="+mj-lt"/>
                <a:cs typeface="+mj-lt"/>
              </a:rPr>
              <a:t>Annual Trends Since 2006 </a:t>
            </a:r>
            <a:br>
              <a:rPr lang="en-US" sz="2800">
                <a:latin typeface="Aptos" panose="020B0004020202020204" pitchFamily="34" charset="0"/>
                <a:ea typeface="+mj-lt"/>
                <a:cs typeface="+mj-lt"/>
              </a:rPr>
            </a:br>
            <a:r>
              <a:rPr lang="en-US" sz="2800" i="1">
                <a:latin typeface="Aptos"/>
                <a:ea typeface="+mj-lt"/>
                <a:cs typeface="+mj-lt"/>
              </a:rPr>
              <a:t>Quarterly Water Usage through December 2025</a:t>
            </a:r>
            <a:endParaRPr lang="en-US" i="1" u="sng">
              <a:latin typeface="Apto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016C720-9D35-EB69-51DB-036DCC807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748" y="835136"/>
            <a:ext cx="3542381" cy="580484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1400" b="1">
                <a:solidFill>
                  <a:srgbClr val="000000"/>
                </a:solidFill>
                <a:cs typeface="Calibri"/>
              </a:rPr>
              <a:t>This graph shows “Cumulative Quarterly Water Usage”, as measured by “Regional Quarterly Water Meter Reads”</a:t>
            </a:r>
            <a:endParaRPr lang="en-US" sz="1400" b="1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Remember: at the beginning of each month staff reads all meters within 1 of 3 given regions:</a:t>
            </a:r>
            <a:endParaRPr lang="en-US" sz="1400">
              <a:solidFill>
                <a:srgbClr val="00000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2"/>
                </a:solidFill>
                <a:highlight>
                  <a:srgbClr val="FFFFFF"/>
                </a:highlight>
                <a:cs typeface="Calibri"/>
              </a:rPr>
              <a:t>1) BACK MESA </a:t>
            </a:r>
            <a:endParaRPr lang="en-US" sz="1400" b="1">
              <a:solidFill>
                <a:schemeClr val="accent2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1"/>
                </a:solidFill>
                <a:highlight>
                  <a:srgbClr val="FFFFFF"/>
                </a:highlight>
                <a:cs typeface="Calibri"/>
              </a:rPr>
              <a:t>2) DOWNTOWN </a:t>
            </a:r>
            <a:endParaRPr lang="en-US" sz="1400" b="1">
              <a:solidFill>
                <a:schemeClr val="accent1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6"/>
                </a:solidFill>
                <a:highlight>
                  <a:srgbClr val="FFFFFF"/>
                </a:highlight>
                <a:cs typeface="Calibri"/>
              </a:rPr>
              <a:t>3) MID MESA</a:t>
            </a:r>
            <a:endParaRPr lang="en-US" sz="1400" b="1">
              <a:solidFill>
                <a:schemeClr val="accent6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Annual Rain Fall is plotted as a </a:t>
            </a:r>
            <a:r>
              <a:rPr lang="en-US" sz="1400">
                <a:solidFill>
                  <a:srgbClr val="00B0F0"/>
                </a:solidFill>
                <a:highlight>
                  <a:srgbClr val="FFFFFF"/>
                </a:highlight>
                <a:cs typeface="Calibri"/>
              </a:rPr>
              <a:t>BLUE LINE</a:t>
            </a:r>
            <a:endParaRPr lang="en-US" sz="1400">
              <a:solidFill>
                <a:srgbClr val="00B0F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highlight>
                  <a:srgbClr val="FFFFFF"/>
                </a:highlight>
                <a:cs typeface="Calibri"/>
              </a:rPr>
              <a:t>Town Consumption Estimates, based on the amount of water leaving the treatment plant daily is shown in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 LINE.</a:t>
            </a:r>
            <a:endParaRPr lang="en-US" sz="1400">
              <a:solidFill>
                <a:srgbClr val="C79DAF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B050"/>
                </a:solidFill>
                <a:highlight>
                  <a:srgbClr val="FFFFFF"/>
                </a:highlight>
                <a:cs typeface="Calibri"/>
              </a:rPr>
              <a:t>GREEN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is an extension of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, which models consumption based on an </a:t>
            </a:r>
            <a:r>
              <a:rPr lang="en-US" sz="1400" u="sng">
                <a:highlight>
                  <a:srgbClr val="FFFFFF"/>
                </a:highlight>
                <a:cs typeface="Calibri"/>
              </a:rPr>
              <a:t>absolute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unaccounted for water loss of 437,856 </a:t>
            </a:r>
            <a:r>
              <a:rPr lang="en-US" sz="1400" err="1">
                <a:highlight>
                  <a:srgbClr val="FFFFFF"/>
                </a:highlight>
                <a:cs typeface="Calibri"/>
              </a:rPr>
              <a:t>CuFt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(~10% loss)</a:t>
            </a:r>
            <a:endParaRPr lang="en-US" sz="1400"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4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800">
              <a:cs typeface="Calibri" panose="020F0502020204030204"/>
            </a:endParaRPr>
          </a:p>
          <a:p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</p:txBody>
      </p:sp>
      <p:pic>
        <p:nvPicPr>
          <p:cNvPr id="6" name="Picture 5" descr="A graph of water usage&#10;&#10;AI-generated content may be incorrect.">
            <a:extLst>
              <a:ext uri="{FF2B5EF4-FFF2-40B4-BE49-F238E27FC236}">
                <a16:creationId xmlns:a16="http://schemas.microsoft.com/office/drawing/2014/main" id="{8FCDF227-BCCB-617D-6E95-32E2E5E1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2" y="1151995"/>
            <a:ext cx="7503583" cy="50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8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31DA4-1043-9D74-841B-99E35556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4447-3ED2-40A3-6499-805FA266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211033"/>
            <a:ext cx="10515600" cy="617008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Aptos"/>
                <a:ea typeface="+mj-lt"/>
                <a:cs typeface="+mj-lt"/>
              </a:rPr>
              <a:t>Annual Trends Since 2006 </a:t>
            </a:r>
            <a:br>
              <a:rPr lang="en-US" sz="2800">
                <a:latin typeface="Aptos" panose="020B0004020202020204" pitchFamily="34" charset="0"/>
                <a:ea typeface="+mj-lt"/>
                <a:cs typeface="+mj-lt"/>
              </a:rPr>
            </a:br>
            <a:r>
              <a:rPr lang="en-US" sz="2800" i="1">
                <a:latin typeface="Aptos"/>
                <a:ea typeface="+mj-lt"/>
                <a:cs typeface="+mj-lt"/>
              </a:rPr>
              <a:t>Quarterly Water Usage through December 2025</a:t>
            </a:r>
            <a:endParaRPr lang="en-US" i="1" u="sng">
              <a:latin typeface="Apto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E920B2E-A41A-202B-6D11-D25B63B23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748" y="835136"/>
            <a:ext cx="3542381" cy="580484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1400" b="1">
                <a:solidFill>
                  <a:srgbClr val="000000"/>
                </a:solidFill>
                <a:cs typeface="Calibri"/>
              </a:rPr>
              <a:t>This graph shows “Cumulative Quarterly Water Usage”, as measured by “Regional Quarterly Water Meter Reads”</a:t>
            </a:r>
            <a:endParaRPr lang="en-US" sz="1400" b="1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Remember: at the beginning of each month staff reads all meters within 1 of 3 given regions:</a:t>
            </a:r>
            <a:endParaRPr lang="en-US" sz="1400">
              <a:solidFill>
                <a:srgbClr val="00000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2"/>
                </a:solidFill>
                <a:highlight>
                  <a:srgbClr val="FFFFFF"/>
                </a:highlight>
                <a:cs typeface="Calibri"/>
              </a:rPr>
              <a:t>1) BACK MESA </a:t>
            </a:r>
            <a:endParaRPr lang="en-US" sz="1400" b="1">
              <a:solidFill>
                <a:schemeClr val="accent2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1"/>
                </a:solidFill>
                <a:highlight>
                  <a:srgbClr val="FFFFFF"/>
                </a:highlight>
                <a:cs typeface="Calibri"/>
              </a:rPr>
              <a:t>2) DOWNTOWN </a:t>
            </a:r>
            <a:endParaRPr lang="en-US" sz="1400" b="1">
              <a:solidFill>
                <a:schemeClr val="accent1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6"/>
                </a:solidFill>
                <a:highlight>
                  <a:srgbClr val="FFFFFF"/>
                </a:highlight>
                <a:cs typeface="Calibri"/>
              </a:rPr>
              <a:t>3) MID MESA</a:t>
            </a:r>
            <a:endParaRPr lang="en-US" sz="1400" b="1">
              <a:solidFill>
                <a:schemeClr val="accent6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Annual Rain Fall is plotted as a </a:t>
            </a:r>
            <a:r>
              <a:rPr lang="en-US" sz="1400">
                <a:solidFill>
                  <a:srgbClr val="00B0F0"/>
                </a:solidFill>
                <a:highlight>
                  <a:srgbClr val="FFFFFF"/>
                </a:highlight>
                <a:cs typeface="Calibri"/>
              </a:rPr>
              <a:t>BLUE LINE</a:t>
            </a:r>
            <a:endParaRPr lang="en-US" sz="1400">
              <a:solidFill>
                <a:srgbClr val="00B0F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highlight>
                  <a:srgbClr val="FFFFFF"/>
                </a:highlight>
                <a:cs typeface="Calibri"/>
              </a:rPr>
              <a:t>Town Consumption Estimates, based on the amount of water leaving the treatment plant daily is shown in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 LINE.</a:t>
            </a:r>
            <a:endParaRPr lang="en-US" sz="1400">
              <a:solidFill>
                <a:srgbClr val="C79DAF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B050"/>
                </a:solidFill>
                <a:highlight>
                  <a:srgbClr val="FFFFFF"/>
                </a:highlight>
                <a:cs typeface="Calibri"/>
              </a:rPr>
              <a:t>GREEN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is an extension of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, which models consumption based on an </a:t>
            </a:r>
            <a:r>
              <a:rPr lang="en-US" sz="1400" u="sng">
                <a:highlight>
                  <a:srgbClr val="FFFFFF"/>
                </a:highlight>
                <a:cs typeface="Calibri"/>
              </a:rPr>
              <a:t>absolute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unaccounted for water loss of 437,856 </a:t>
            </a:r>
            <a:r>
              <a:rPr lang="en-US" sz="1400" err="1">
                <a:highlight>
                  <a:srgbClr val="FFFFFF"/>
                </a:highlight>
                <a:cs typeface="Calibri"/>
              </a:rPr>
              <a:t>CuFt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(~10% loss)</a:t>
            </a:r>
            <a:endParaRPr lang="en-US" sz="1400"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4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800">
              <a:cs typeface="Calibri" panose="020F0502020204030204"/>
            </a:endParaRPr>
          </a:p>
          <a:p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</p:txBody>
      </p:sp>
      <p:pic>
        <p:nvPicPr>
          <p:cNvPr id="6" name="Picture 5" descr="A graph of water usage&#10;&#10;AI-generated content may be incorrect.">
            <a:extLst>
              <a:ext uri="{FF2B5EF4-FFF2-40B4-BE49-F238E27FC236}">
                <a16:creationId xmlns:a16="http://schemas.microsoft.com/office/drawing/2014/main" id="{73120227-34BC-9C15-24B3-86F92498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2" y="1151995"/>
            <a:ext cx="7503583" cy="5008130"/>
          </a:xfrm>
          <a:prstGeom prst="rect">
            <a:avLst/>
          </a:prstGeom>
        </p:spPr>
      </p:pic>
      <p:pic>
        <p:nvPicPr>
          <p:cNvPr id="4" name="Picture 3" descr="A graph with blue squares&#10;&#10;AI-generated content may be incorrect.">
            <a:extLst>
              <a:ext uri="{FF2B5EF4-FFF2-40B4-BE49-F238E27FC236}">
                <a16:creationId xmlns:a16="http://schemas.microsoft.com/office/drawing/2014/main" id="{5BB2830C-68BF-C152-FB28-7B82B7CF2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aph with blue squares&#10;&#10;AI-generated content may be incorrect.">
            <a:extLst>
              <a:ext uri="{FF2B5EF4-FFF2-40B4-BE49-F238E27FC236}">
                <a16:creationId xmlns:a16="http://schemas.microsoft.com/office/drawing/2014/main" id="{4F531594-1D65-8B88-F24E-ACDB83C05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1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06FEA-2E0B-7757-35BD-6D079074D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0844BB5-6F49-F8E3-6A2B-C151E8A88914}"/>
              </a:ext>
            </a:extLst>
          </p:cNvPr>
          <p:cNvSpPr txBox="1"/>
          <p:nvPr/>
        </p:nvSpPr>
        <p:spPr>
          <a:xfrm>
            <a:off x="448484" y="272509"/>
            <a:ext cx="421826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/>
              <a:t>Reminder of what the Arroyo Hondo looked like in December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665829-0689-4996-AED2-272E496EE21F}"/>
              </a:ext>
            </a:extLst>
          </p:cNvPr>
          <p:cNvSpPr txBox="1">
            <a:spLocks/>
          </p:cNvSpPr>
          <p:nvPr/>
        </p:nvSpPr>
        <p:spPr>
          <a:xfrm>
            <a:off x="579013" y="3111172"/>
            <a:ext cx="3603450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/>
            </a:br>
            <a:r>
              <a:rPr lang="en-US" sz="2400"/>
              <a:t>We were drawing from the upper impoundment.</a:t>
            </a:r>
            <a:br>
              <a:rPr lang="en-US" sz="240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36E7C-C2F8-B03B-7CD9-1EF35272FC27}"/>
              </a:ext>
            </a:extLst>
          </p:cNvPr>
          <p:cNvSpPr txBox="1"/>
          <p:nvPr/>
        </p:nvSpPr>
        <p:spPr>
          <a:xfrm>
            <a:off x="6007767" y="168213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310FF-06A5-767F-8996-B03E7CB1D954}"/>
              </a:ext>
            </a:extLst>
          </p:cNvPr>
          <p:cNvSpPr txBox="1"/>
          <p:nvPr/>
        </p:nvSpPr>
        <p:spPr>
          <a:xfrm>
            <a:off x="9941593" y="16821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Upper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DC8F7-ADDC-A0F0-0E50-878C112584BE}"/>
              </a:ext>
            </a:extLst>
          </p:cNvPr>
          <p:cNvSpPr txBox="1"/>
          <p:nvPr/>
        </p:nvSpPr>
        <p:spPr>
          <a:xfrm>
            <a:off x="5517740" y="612039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12/17/2025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C6D4A3-C1F5-6A39-C464-40B8D316F3D5}"/>
              </a:ext>
            </a:extLst>
          </p:cNvPr>
          <p:cNvSpPr txBox="1"/>
          <p:nvPr/>
        </p:nvSpPr>
        <p:spPr>
          <a:xfrm>
            <a:off x="8957875" y="612039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12/17/2025</a:t>
            </a:r>
            <a:endParaRPr lang="en-US"/>
          </a:p>
        </p:txBody>
      </p:sp>
      <p:pic>
        <p:nvPicPr>
          <p:cNvPr id="17" name="MicrosoftTeams-video (47)">
            <a:hlinkClick r:id="" action="ppaction://media"/>
            <a:extLst>
              <a:ext uri="{FF2B5EF4-FFF2-40B4-BE49-F238E27FC236}">
                <a16:creationId xmlns:a16="http://schemas.microsoft.com/office/drawing/2014/main" id="{F6411806-3D74-8C17-1E0E-96BBDC1F8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1451" y="747905"/>
            <a:ext cx="2995777" cy="5325825"/>
          </a:xfrm>
          <a:prstGeom prst="rect">
            <a:avLst/>
          </a:prstGeom>
        </p:spPr>
      </p:pic>
      <p:pic>
        <p:nvPicPr>
          <p:cNvPr id="19" name="MicrosoftTeams-video (46)">
            <a:hlinkClick r:id="" action="ppaction://media"/>
            <a:extLst>
              <a:ext uri="{FF2B5EF4-FFF2-40B4-BE49-F238E27FC236}">
                <a16:creationId xmlns:a16="http://schemas.microsoft.com/office/drawing/2014/main" id="{45F92DC2-10D5-85D9-8B24-BC9C7ABF6A9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360" y="747905"/>
            <a:ext cx="2995776" cy="53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4AFC9-9E86-8C00-6E51-AD15E24F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6BAE54-7B27-2E6C-9FA2-E99E750D3A85}"/>
              </a:ext>
            </a:extLst>
          </p:cNvPr>
          <p:cNvSpPr txBox="1"/>
          <p:nvPr/>
        </p:nvSpPr>
        <p:spPr>
          <a:xfrm>
            <a:off x="250292" y="111195"/>
            <a:ext cx="493130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/>
              <a:t>What the Arroyo Hondo looks like now…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61DCBD-9F78-86F2-5D01-6379A4827A9C}"/>
              </a:ext>
            </a:extLst>
          </p:cNvPr>
          <p:cNvSpPr txBox="1">
            <a:spLocks/>
          </p:cNvSpPr>
          <p:nvPr/>
        </p:nvSpPr>
        <p:spPr>
          <a:xfrm>
            <a:off x="250293" y="1718789"/>
            <a:ext cx="5064658" cy="4860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/>
            </a:br>
            <a:r>
              <a:rPr lang="en-US" sz="2400"/>
              <a:t>We are still drawing from the upper impoundment. The Radial Gate is in place. </a:t>
            </a:r>
            <a:endParaRPr lang="en-US" sz="2400">
              <a:ea typeface="Calibri Light"/>
              <a:cs typeface="Calibri Light"/>
            </a:endParaRPr>
          </a:p>
          <a:p>
            <a:endParaRPr lang="en-US" sz="2400"/>
          </a:p>
          <a:p>
            <a:r>
              <a:rPr lang="en-US" sz="2400"/>
              <a:t>Today we were drawing at our plant at 60 </a:t>
            </a:r>
            <a:r>
              <a:rPr lang="en-US" sz="2400" err="1"/>
              <a:t>gpm</a:t>
            </a:r>
            <a:r>
              <a:rPr lang="en-US" sz="2400"/>
              <a:t> and the creek continues to flow over the lip while we draw (same as last month).</a:t>
            </a:r>
            <a:endParaRPr lang="en-US" sz="2400">
              <a:ea typeface="Calibri Light"/>
              <a:cs typeface="Calibri Light"/>
            </a:endParaRPr>
          </a:p>
          <a:p>
            <a:endParaRPr lang="en-US" sz="2400"/>
          </a:p>
          <a:p>
            <a:r>
              <a:rPr lang="en-US" sz="2400"/>
              <a:t>Under current conditions, 90 </a:t>
            </a:r>
            <a:r>
              <a:rPr lang="en-US" sz="2400" err="1"/>
              <a:t>gpm</a:t>
            </a:r>
            <a:r>
              <a:rPr lang="en-US" sz="2400"/>
              <a:t> is the max draw; but currently we’ve not had to go above 60 </a:t>
            </a:r>
            <a:r>
              <a:rPr lang="en-US" sz="2400" err="1"/>
              <a:t>gpm</a:t>
            </a:r>
            <a:r>
              <a:rPr lang="en-US" sz="2400"/>
              <a:t> due to low customer demand.</a:t>
            </a:r>
            <a:endParaRPr lang="en-US" sz="2400">
              <a:ea typeface="Calibri Light"/>
              <a:cs typeface="Calibri Light"/>
            </a:endParaRPr>
          </a:p>
          <a:p>
            <a:br>
              <a:rPr lang="en-US" sz="240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342C81-73BD-CC09-935F-453F10A4120C}"/>
              </a:ext>
            </a:extLst>
          </p:cNvPr>
          <p:cNvSpPr txBox="1"/>
          <p:nvPr/>
        </p:nvSpPr>
        <p:spPr>
          <a:xfrm>
            <a:off x="6248399" y="268476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71189-4B4B-DB51-4B59-57729EBA9315}"/>
              </a:ext>
            </a:extLst>
          </p:cNvPr>
          <p:cNvSpPr txBox="1"/>
          <p:nvPr/>
        </p:nvSpPr>
        <p:spPr>
          <a:xfrm>
            <a:off x="10182225" y="268476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Upper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FFCA1-D409-066D-846F-30B482D124C8}"/>
              </a:ext>
            </a:extLst>
          </p:cNvPr>
          <p:cNvSpPr txBox="1"/>
          <p:nvPr/>
        </p:nvSpPr>
        <p:spPr>
          <a:xfrm>
            <a:off x="5758372" y="622065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1/20/2026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36893-94D5-BD77-DAE5-B410F0C23FF1}"/>
              </a:ext>
            </a:extLst>
          </p:cNvPr>
          <p:cNvSpPr txBox="1"/>
          <p:nvPr/>
        </p:nvSpPr>
        <p:spPr>
          <a:xfrm>
            <a:off x="9198507" y="622065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1/20/2026</a:t>
            </a:r>
            <a:endParaRPr lang="en-US"/>
          </a:p>
        </p:txBody>
      </p:sp>
      <p:pic>
        <p:nvPicPr>
          <p:cNvPr id="3" name="MicrosoftTeams-video">
            <a:hlinkClick r:id="" action="ppaction://media"/>
            <a:extLst>
              <a:ext uri="{FF2B5EF4-FFF2-40B4-BE49-F238E27FC236}">
                <a16:creationId xmlns:a16="http://schemas.microsoft.com/office/drawing/2014/main" id="{3CE5F5A8-7ED8-CD95-74D7-6D72296ABE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8836" y="635669"/>
            <a:ext cx="3078163" cy="5486400"/>
          </a:xfrm>
          <a:prstGeom prst="rect">
            <a:avLst/>
          </a:prstGeom>
        </p:spPr>
      </p:pic>
      <p:pic>
        <p:nvPicPr>
          <p:cNvPr id="4" name="MicrosoftTeams-video (1)">
            <a:hlinkClick r:id="" action="ppaction://media"/>
            <a:extLst>
              <a:ext uri="{FF2B5EF4-FFF2-40B4-BE49-F238E27FC236}">
                <a16:creationId xmlns:a16="http://schemas.microsoft.com/office/drawing/2014/main" id="{A9C3BC9E-344F-3D6C-98D1-0E5E7682CE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67441" y="635668"/>
            <a:ext cx="30781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395EB882C4F45BD6C8AC9403C487F" ma:contentTypeVersion="23" ma:contentTypeDescription="Create a new document." ma:contentTypeScope="" ma:versionID="f5cdebe4798e4f75200186160c77eaa8">
  <xsd:schema xmlns:xsd="http://www.w3.org/2001/XMLSchema" xmlns:xs="http://www.w3.org/2001/XMLSchema" xmlns:p="http://schemas.microsoft.com/office/2006/metadata/properties" xmlns:ns2="2dc5816c-04da-47a8-aa4a-4a5f264daead" xmlns:ns3="03266324-5900-4272-81a2-bc6b2ed1a56e" targetNamespace="http://schemas.microsoft.com/office/2006/metadata/properties" ma:root="true" ma:fieldsID="68a101cafa18df994e4ef9633e6be813" ns2:_="" ns3:_="">
    <xsd:import namespace="2dc5816c-04da-47a8-aa4a-4a5f264daead"/>
    <xsd:import namespace="03266324-5900-4272-81a2-bc6b2ed1a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BriefDescrip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ransferRequestofCounty" minOccurs="0"/>
                <xsd:element ref="ns2:DateImported" minOccurs="0"/>
                <xsd:element ref="ns2:HighLevelFolderName" minOccurs="0"/>
                <xsd:element ref="ns2:HIGHLEV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5816c-04da-47a8-aa4a-4a5f264da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BriefDescription" ma:index="16" nillable="true" ma:displayName="Brief Description" ma:format="Dropdown" ma:internalName="BriefDescription">
      <xsd:simpleType>
        <xsd:restriction base="dms:Text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e90a111-7f7d-49fb-b9a9-dca1848af1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ransferRequestofCounty" ma:index="24" nillable="true" ma:displayName="TransferRequestofCounty" ma:format="Dropdown" ma:internalName="TransferRequestofCounty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DateImported" ma:index="25" nillable="true" ma:displayName="Date Imported" ma:format="DateOnly" ma:internalName="DateImported">
      <xsd:simpleType>
        <xsd:restriction base="dms:DateTime"/>
      </xsd:simpleType>
    </xsd:element>
    <xsd:element name="HighLevelFolderName" ma:index="26" nillable="true" ma:displayName="High Level Folder Name" ma:format="Dropdown" ma:internalName="HighLevelFolderName">
      <xsd:simpleType>
        <xsd:restriction base="dms:Choice">
          <xsd:enumeration value="Document Library"/>
          <xsd:enumeration value="Historic Belle"/>
          <xsd:enumeration value="Historic JB"/>
          <xsd:enumeration value="EMPTY FOLDER"/>
        </xsd:restriction>
      </xsd:simpleType>
    </xsd:element>
    <xsd:element name="HIGHLEVEL" ma:index="27" nillable="true" ma:displayName="HIGH LEVEL" ma:format="Dropdown" ma:internalName="HIGHLEV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66324-5900-4272-81a2-bc6b2ed1a5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6945be-ec75-4562-9e72-0fb82c620db5}" ma:internalName="TaxCatchAll" ma:showField="CatchAllData" ma:web="03266324-5900-4272-81a2-bc6b2ed1a5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c5816c-04da-47a8-aa4a-4a5f264daead">
      <Terms xmlns="http://schemas.microsoft.com/office/infopath/2007/PartnerControls"/>
    </lcf76f155ced4ddcb4097134ff3c332f>
    <TaxCatchAll xmlns="03266324-5900-4272-81a2-bc6b2ed1a56e" xsi:nil="true"/>
    <BriefDescription xmlns="2dc5816c-04da-47a8-aa4a-4a5f264daead" xsi:nil="true"/>
    <TransferRequestofCounty xmlns="2dc5816c-04da-47a8-aa4a-4a5f264daead" xsi:nil="true"/>
    <DateImported xmlns="2dc5816c-04da-47a8-aa4a-4a5f264daead" xsi:nil="true"/>
    <HIGHLEVEL xmlns="2dc5816c-04da-47a8-aa4a-4a5f264daead" xsi:nil="true"/>
    <HighLevelFolderName xmlns="2dc5816c-04da-47a8-aa4a-4a5f264daead" xsi:nil="true"/>
  </documentManagement>
</p:properties>
</file>

<file path=customXml/itemProps1.xml><?xml version="1.0" encoding="utf-8"?>
<ds:datastoreItem xmlns:ds="http://schemas.openxmlformats.org/officeDocument/2006/customXml" ds:itemID="{9AE31F01-8059-449D-8E78-A9409DD191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1D908D-2B85-4D9A-B66E-80C100DE33E3}">
  <ds:schemaRefs>
    <ds:schemaRef ds:uri="03266324-5900-4272-81a2-bc6b2ed1a56e"/>
    <ds:schemaRef ds:uri="2dc5816c-04da-47a8-aa4a-4a5f264dae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F4A811-9CE1-4686-B480-82D161E407AD}">
  <ds:schemaRefs>
    <ds:schemaRef ds:uri="03266324-5900-4272-81a2-bc6b2ed1a56e"/>
    <ds:schemaRef ds:uri="2dc5816c-04da-47a8-aa4a-4a5f264daea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Item 12. General Manager’s Update</vt:lpstr>
      <vt:lpstr>Status of BCPUD’s Water Supply</vt:lpstr>
      <vt:lpstr>Winter 2025 Water Usage Trends</vt:lpstr>
      <vt:lpstr>Comparison to past two years</vt:lpstr>
      <vt:lpstr>2025 Water Usage Trends</vt:lpstr>
      <vt:lpstr>Annual Trends Since 2006  Quarterly Water Usage through December 2025</vt:lpstr>
      <vt:lpstr>Annual Trends Since 2006  Quarterly Water Usage through December 2025</vt:lpstr>
      <vt:lpstr>PowerPoint Presentation</vt:lpstr>
      <vt:lpstr>PowerPoint Presentation</vt:lpstr>
      <vt:lpstr>Woodrat 1 and Woodrat 2 are not spilling…azolla exploded…</vt:lpstr>
      <vt:lpstr>Meetings Attended</vt:lpstr>
      <vt:lpstr>Meetings Attended (1 of 1):  Bolinas' potential for Electrical Independence</vt:lpstr>
      <vt:lpstr>Operations Updates</vt:lpstr>
      <vt:lpstr>Operations Update (1 of 4):                     LEAKS </vt:lpstr>
      <vt:lpstr>Operations Update (2 of 4): Azolla</vt:lpstr>
      <vt:lpstr>Operations Update (3 of 4):                     Wells Project Update</vt:lpstr>
      <vt:lpstr>PowerPoint Presentation</vt:lpstr>
      <vt:lpstr>PowerPoint Presentation</vt:lpstr>
      <vt:lpstr> Miscellaneous Updates</vt:lpstr>
      <vt:lpstr>Miscellaneous Update (1 of 6): Automated Billing</vt:lpstr>
      <vt:lpstr>Miscellaneous Update (2 of 6): Bike Path Update</vt:lpstr>
      <vt:lpstr>Miscellaneous Update (3 of 6): County Road Repair  at 95 Wharf Rd</vt:lpstr>
      <vt:lpstr>Miscellaneous Update (4 of 6):  Damaged Sea Wall &amp; Closure at Brighton</vt:lpstr>
      <vt:lpstr>Miscellaneous Update (5 of 6): The mud-slide at Cliff</vt:lpstr>
      <vt:lpstr>Miscellaneous Update (6 of 6): Garbage at the End of Wharf and Brighton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Modifications to BCPUD’s Regular Board Meetings</dc:title>
  <dc:creator>Georgia Woods</dc:creator>
  <cp:revision>2</cp:revision>
  <dcterms:created xsi:type="dcterms:W3CDTF">2024-05-04T23:10:11Z</dcterms:created>
  <dcterms:modified xsi:type="dcterms:W3CDTF">2026-01-22T04:27:46Z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0x0101007D0395EB882C4F45BD6C8AC9403C487F</vt:lpwstr>
  </property>
  <property fmtid="{D5CDD505-2E9C-101B-9397-08002B2CF9AE}" pid="3" name="MediaServiceImageTags">
    <vt:lpwstr/>
  </property>
</Properties>
</file>